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70" r:id="rId10"/>
    <p:sldId id="264" r:id="rId11"/>
    <p:sldId id="281" r:id="rId12"/>
    <p:sldId id="266" r:id="rId13"/>
    <p:sldId id="272" r:id="rId14"/>
    <p:sldId id="271" r:id="rId15"/>
    <p:sldId id="273" r:id="rId16"/>
    <p:sldId id="274" r:id="rId17"/>
    <p:sldId id="275" r:id="rId18"/>
    <p:sldId id="276" r:id="rId19"/>
    <p:sldId id="277" r:id="rId20"/>
    <p:sldId id="278" r:id="rId21"/>
    <p:sldId id="279" r:id="rId22"/>
    <p:sldId id="280" r:id="rId23"/>
    <p:sldId id="282"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FFCC"/>
    <a:srgbClr val="00FF00"/>
    <a:srgbClr val="000099"/>
    <a:srgbClr val="800080"/>
    <a:srgbClr val="6600FF"/>
    <a:srgbClr val="660066"/>
    <a:srgbClr val="99FF33"/>
    <a:srgbClr val="66CCFF"/>
    <a:srgbClr val="2B13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68" autoAdjust="0"/>
    <p:restoredTop sz="94660"/>
  </p:normalViewPr>
  <p:slideViewPr>
    <p:cSldViewPr>
      <p:cViewPr varScale="1">
        <p:scale>
          <a:sx n="69" d="100"/>
          <a:sy n="69" d="100"/>
        </p:scale>
        <p:origin x="-143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6"/>
    </mc:Choice>
    <mc:Fallback>
      <c:style val="46"/>
    </mc:Fallback>
  </mc:AlternateContent>
  <c:chart>
    <c:title>
      <c:tx>
        <c:rich>
          <a:bodyPr/>
          <a:lstStyle/>
          <a:p>
            <a:pPr>
              <a:defRPr/>
            </a:pPr>
            <a:r>
              <a:rPr lang="en-US" dirty="0"/>
              <a:t>Who</a:t>
            </a:r>
            <a:r>
              <a:rPr lang="en-US" baseline="0" dirty="0"/>
              <a:t> is Most at Risk?</a:t>
            </a:r>
            <a:endParaRPr lang="en-US" dirty="0"/>
          </a:p>
        </c:rich>
      </c:tx>
      <c:layout>
        <c:manualLayout>
          <c:xMode val="edge"/>
          <c:yMode val="edge"/>
          <c:x val="0.33646967813233875"/>
          <c:y val="3.7981948684985806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5.896062992125984E-2"/>
          <c:y val="0.19470290172061824"/>
          <c:w val="0.89659492563429566"/>
          <c:h val="0.34815434529017208"/>
        </c:manualLayout>
      </c:layout>
      <c:bar3DChart>
        <c:barDir val="col"/>
        <c:grouping val="clustered"/>
        <c:varyColors val="0"/>
        <c:ser>
          <c:idx val="0"/>
          <c:order val="0"/>
          <c:tx>
            <c:strRef>
              <c:f>'[Poverty(familystructure).xlsx]Sheet1'!$B$1</c:f>
              <c:strCache>
                <c:ptCount val="1"/>
                <c:pt idx="0">
                  <c:v>% of Population</c:v>
                </c:pt>
              </c:strCache>
            </c:strRef>
          </c:tx>
          <c:invertIfNegative val="0"/>
          <c:cat>
            <c:strRef>
              <c:f>'[Poverty(familystructure).xlsx]Sheet1'!$A$2:$A$6</c:f>
              <c:strCache>
                <c:ptCount val="5"/>
                <c:pt idx="0">
                  <c:v>Married Couple</c:v>
                </c:pt>
                <c:pt idx="1">
                  <c:v>Male Head</c:v>
                </c:pt>
                <c:pt idx="2">
                  <c:v>Female ever-married head</c:v>
                </c:pt>
                <c:pt idx="3">
                  <c:v>Female never-married head</c:v>
                </c:pt>
                <c:pt idx="4">
                  <c:v>Cohabiting couple</c:v>
                </c:pt>
              </c:strCache>
            </c:strRef>
          </c:cat>
          <c:val>
            <c:numRef>
              <c:f>'[Poverty(familystructure).xlsx]Sheet1'!$B$2:$B$6</c:f>
              <c:numCache>
                <c:formatCode>General</c:formatCode>
                <c:ptCount val="5"/>
                <c:pt idx="0">
                  <c:v>73.5</c:v>
                </c:pt>
                <c:pt idx="1">
                  <c:v>2.9</c:v>
                </c:pt>
                <c:pt idx="2">
                  <c:v>12.3</c:v>
                </c:pt>
                <c:pt idx="3">
                  <c:v>5.8</c:v>
                </c:pt>
                <c:pt idx="4">
                  <c:v>5.5</c:v>
                </c:pt>
              </c:numCache>
            </c:numRef>
          </c:val>
        </c:ser>
        <c:ser>
          <c:idx val="1"/>
          <c:order val="1"/>
          <c:tx>
            <c:strRef>
              <c:f>'[Poverty(familystructure).xlsx]Sheet1'!$C$1</c:f>
              <c:strCache>
                <c:ptCount val="1"/>
                <c:pt idx="0">
                  <c:v>% Poor</c:v>
                </c:pt>
              </c:strCache>
            </c:strRef>
          </c:tx>
          <c:invertIfNegative val="0"/>
          <c:cat>
            <c:strRef>
              <c:f>'[Poverty(familystructure).xlsx]Sheet1'!$A$2:$A$6</c:f>
              <c:strCache>
                <c:ptCount val="5"/>
                <c:pt idx="0">
                  <c:v>Married Couple</c:v>
                </c:pt>
                <c:pt idx="1">
                  <c:v>Male Head</c:v>
                </c:pt>
                <c:pt idx="2">
                  <c:v>Female ever-married head</c:v>
                </c:pt>
                <c:pt idx="3">
                  <c:v>Female never-married head</c:v>
                </c:pt>
                <c:pt idx="4">
                  <c:v>Cohabiting couple</c:v>
                </c:pt>
              </c:strCache>
            </c:strRef>
          </c:cat>
          <c:val>
            <c:numRef>
              <c:f>'[Poverty(familystructure).xlsx]Sheet1'!$C$2:$C$6</c:f>
              <c:numCache>
                <c:formatCode>General</c:formatCode>
                <c:ptCount val="5"/>
                <c:pt idx="0">
                  <c:v>8.9</c:v>
                </c:pt>
                <c:pt idx="1">
                  <c:v>17</c:v>
                </c:pt>
                <c:pt idx="2">
                  <c:v>32.4</c:v>
                </c:pt>
                <c:pt idx="3">
                  <c:v>54</c:v>
                </c:pt>
                <c:pt idx="4">
                  <c:v>39.700000000000003</c:v>
                </c:pt>
              </c:numCache>
            </c:numRef>
          </c:val>
        </c:ser>
        <c:dLbls>
          <c:showLegendKey val="0"/>
          <c:showVal val="0"/>
          <c:showCatName val="0"/>
          <c:showSerName val="0"/>
          <c:showPercent val="0"/>
          <c:showBubbleSize val="0"/>
        </c:dLbls>
        <c:gapWidth val="75"/>
        <c:shape val="cylinder"/>
        <c:axId val="55966720"/>
        <c:axId val="112530176"/>
        <c:axId val="0"/>
      </c:bar3DChart>
      <c:catAx>
        <c:axId val="55966720"/>
        <c:scaling>
          <c:orientation val="minMax"/>
        </c:scaling>
        <c:delete val="0"/>
        <c:axPos val="b"/>
        <c:majorTickMark val="none"/>
        <c:minorTickMark val="none"/>
        <c:tickLblPos val="nextTo"/>
        <c:crossAx val="112530176"/>
        <c:crosses val="autoZero"/>
        <c:auto val="1"/>
        <c:lblAlgn val="ctr"/>
        <c:lblOffset val="100"/>
        <c:noMultiLvlLbl val="0"/>
      </c:catAx>
      <c:valAx>
        <c:axId val="112530176"/>
        <c:scaling>
          <c:orientation val="minMax"/>
        </c:scaling>
        <c:delete val="0"/>
        <c:axPos val="l"/>
        <c:majorGridlines/>
        <c:numFmt formatCode="General" sourceLinked="1"/>
        <c:majorTickMark val="none"/>
        <c:minorTickMark val="none"/>
        <c:tickLblPos val="nextTo"/>
        <c:crossAx val="55966720"/>
        <c:crosses val="autoZero"/>
        <c:crossBetween val="between"/>
      </c:valAx>
    </c:plotArea>
    <c:legend>
      <c:legendPos val="b"/>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C1045DB-217A-4DF7-8A6B-E128C6959331}" type="datetimeFigureOut">
              <a:rPr lang="en-US" smtClean="0"/>
              <a:t>4/18/2013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D6E2AC68-D577-40A8-85E0-9BCCC86AEFB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1045DB-217A-4DF7-8A6B-E128C6959331}" type="datetimeFigureOut">
              <a:rPr lang="en-US" smtClean="0"/>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2AC68-D577-40A8-85E0-9BCCC86AEFB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1045DB-217A-4DF7-8A6B-E128C6959331}" type="datetimeFigureOut">
              <a:rPr lang="en-US" smtClean="0"/>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2AC68-D577-40A8-85E0-9BCCC86AEFB7}"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1045DB-217A-4DF7-8A6B-E128C6959331}" type="datetimeFigureOut">
              <a:rPr lang="en-US" smtClean="0"/>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2AC68-D577-40A8-85E0-9BCCC86AEFB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C1045DB-217A-4DF7-8A6B-E128C6959331}" type="datetimeFigureOut">
              <a:rPr lang="en-US" smtClean="0"/>
              <a:t>4/18/2013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E2AC68-D577-40A8-85E0-9BCCC86AEFB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1045DB-217A-4DF7-8A6B-E128C6959331}" type="datetimeFigureOut">
              <a:rPr lang="en-US" smtClean="0"/>
              <a:t>4/18/2013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2AC68-D577-40A8-85E0-9BCCC86AEFB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C1045DB-217A-4DF7-8A6B-E128C6959331}" type="datetimeFigureOut">
              <a:rPr lang="en-US" smtClean="0"/>
              <a:t>4/18/2013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E2AC68-D577-40A8-85E0-9BCCC86AEFB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C1045DB-217A-4DF7-8A6B-E128C6959331}" type="datetimeFigureOut">
              <a:rPr lang="en-US" smtClean="0"/>
              <a:t>4/18/2013</a:t>
            </a:fld>
            <a:endParaRPr lang="en-US" dirty="0"/>
          </a:p>
        </p:txBody>
      </p:sp>
      <p:sp>
        <p:nvSpPr>
          <p:cNvPr id="8" name="Slide Number Placeholder 7"/>
          <p:cNvSpPr>
            <a:spLocks noGrp="1"/>
          </p:cNvSpPr>
          <p:nvPr>
            <p:ph type="sldNum" sz="quarter" idx="11"/>
          </p:nvPr>
        </p:nvSpPr>
        <p:spPr/>
        <p:txBody>
          <a:bodyPr/>
          <a:lstStyle/>
          <a:p>
            <a:fld id="{D6E2AC68-D577-40A8-85E0-9BCCC86AEFB7}"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045DB-217A-4DF7-8A6B-E128C6959331}" type="datetimeFigureOut">
              <a:rPr lang="en-US" smtClean="0"/>
              <a:t>4/18/2013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E2AC68-D577-40A8-85E0-9BCCC86AEFB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C1045DB-217A-4DF7-8A6B-E128C6959331}" type="datetimeFigureOut">
              <a:rPr lang="en-US" smtClean="0"/>
              <a:t>4/18/2013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D6E2AC68-D577-40A8-85E0-9BCCC86AEFB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C1045DB-217A-4DF7-8A6B-E128C6959331}" type="datetimeFigureOut">
              <a:rPr lang="en-US" smtClean="0"/>
              <a:t>4/18/2013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E2AC68-D577-40A8-85E0-9BCCC86AEFB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C1045DB-217A-4DF7-8A6B-E128C6959331}" type="datetimeFigureOut">
              <a:rPr lang="en-US" smtClean="0"/>
              <a:t>4/18/2013</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6E2AC68-D577-40A8-85E0-9BCCC86AEFB7}"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1400" dirty="0" smtClean="0">
                <a:solidFill>
                  <a:schemeClr val="tx1"/>
                </a:solidFill>
                <a:latin typeface="Times New Roman" pitchFamily="18" charset="0"/>
                <a:cs typeface="Times New Roman" pitchFamily="18" charset="0"/>
              </a:rPr>
              <a:t/>
            </a:r>
            <a:br>
              <a:rPr lang="en-US"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Amanada Staker Shirts</a:t>
            </a:r>
            <a:br>
              <a:rPr lang="en-US"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
            </a:r>
            <a:br>
              <a:rPr lang="en-US" sz="1400" dirty="0" smtClean="0">
                <a:solidFill>
                  <a:schemeClr val="tx1"/>
                </a:solidFill>
                <a:latin typeface="Times New Roman" pitchFamily="18" charset="0"/>
                <a:cs typeface="Times New Roman" pitchFamily="18" charset="0"/>
              </a:rPr>
            </a:br>
            <a:r>
              <a:rPr lang="en-US" sz="1400" dirty="0">
                <a:solidFill>
                  <a:schemeClr val="tx1"/>
                </a:solidFill>
                <a:latin typeface="Times New Roman" pitchFamily="18" charset="0"/>
                <a:cs typeface="Times New Roman" pitchFamily="18" charset="0"/>
              </a:rPr>
              <a:t/>
            </a:r>
            <a:br>
              <a:rPr lang="en-US" sz="1400" dirty="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Professor Deidre Tyler</a:t>
            </a:r>
            <a:br>
              <a:rPr lang="en-US"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May 2, 2012</a:t>
            </a:r>
            <a:br>
              <a:rPr lang="en-US" sz="1400" dirty="0" smtClean="0">
                <a:solidFill>
                  <a:schemeClr val="tx1"/>
                </a:solidFill>
                <a:latin typeface="Times New Roman" pitchFamily="18" charset="0"/>
                <a:cs typeface="Times New Roman" pitchFamily="18" charset="0"/>
              </a:rPr>
            </a:br>
            <a:r>
              <a:rPr lang="en-US" sz="1400" dirty="0" smtClean="0">
                <a:solidFill>
                  <a:schemeClr val="tx1"/>
                </a:solidFill>
                <a:latin typeface="Times New Roman" pitchFamily="18" charset="0"/>
                <a:cs typeface="Times New Roman" pitchFamily="18" charset="0"/>
              </a:rPr>
              <a:t>Sociology 1020</a:t>
            </a:r>
            <a:br>
              <a:rPr lang="en-US" sz="1400" dirty="0" smtClean="0">
                <a:solidFill>
                  <a:schemeClr val="tx1"/>
                </a:solidFill>
                <a:latin typeface="Times New Roman" pitchFamily="18" charset="0"/>
                <a:cs typeface="Times New Roman" pitchFamily="18" charset="0"/>
              </a:rPr>
            </a:br>
            <a:endParaRPr lang="en-US" sz="1400"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a:bodyPr>
          <a:lstStyle/>
          <a:p>
            <a:pPr algn="ctr"/>
            <a:r>
              <a:rPr lang="en-US" sz="2800" dirty="0" smtClean="0"/>
              <a:t>Childhood Poverty:</a:t>
            </a:r>
          </a:p>
          <a:p>
            <a:pPr algn="ctr"/>
            <a:r>
              <a:rPr lang="en-US" sz="2800" dirty="0" smtClean="0"/>
              <a:t> How America Ranks and The Overall Effects on Children</a:t>
            </a:r>
            <a:endParaRPr lang="en-US" sz="2800" dirty="0"/>
          </a:p>
        </p:txBody>
      </p:sp>
    </p:spTree>
    <p:extLst>
      <p:ext uri="{BB962C8B-B14F-4D97-AF65-F5344CB8AC3E}">
        <p14:creationId xmlns:p14="http://schemas.microsoft.com/office/powerpoint/2010/main" val="37449810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manda\AppData\Local\Microsoft\Windows\Temporary Internet Files\Content.IE5\CFJBMDE1\MP90044648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85800"/>
            <a:ext cx="4286250" cy="3238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381000" y="304800"/>
            <a:ext cx="4038600" cy="2000250"/>
          </a:xfrm>
          <a:prstGeom prst="round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There are also studies that show that married couples are less likely to experience poverty than families with single parents. </a:t>
            </a:r>
            <a:endParaRPr lang="en-US" dirty="0">
              <a:solidFill>
                <a:schemeClr val="tx1"/>
              </a:solidFill>
            </a:endParaRPr>
          </a:p>
        </p:txBody>
      </p:sp>
      <p:pic>
        <p:nvPicPr>
          <p:cNvPr id="1028" name="Picture 4" descr="C:\Users\Amanda\AppData\Local\Microsoft\Windows\Temporary Internet Files\Content.IE5\SQWS374S\MP90044848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73" y="2895600"/>
            <a:ext cx="4495800" cy="33424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5715000" y="4566804"/>
            <a:ext cx="3143250" cy="2062596"/>
          </a:xfrm>
          <a:prstGeom prst="round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It also demonstrates that African American, Hispanic American and Asian American single mothers are more likely to live under the poverty level.</a:t>
            </a:r>
            <a:endParaRPr lang="en-US" dirty="0">
              <a:solidFill>
                <a:schemeClr val="tx1"/>
              </a:solidFill>
            </a:endParaRPr>
          </a:p>
        </p:txBody>
      </p:sp>
    </p:spTree>
    <p:extLst>
      <p:ext uri="{BB962C8B-B14F-4D97-AF65-F5344CB8AC3E}">
        <p14:creationId xmlns:p14="http://schemas.microsoft.com/office/powerpoint/2010/main" val="34316828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heel(1)">
                                      <p:cBhvr>
                                        <p:cTn id="11" dur="2000"/>
                                        <p:tgtEl>
                                          <p:spTgt spid="102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28"/>
                                        </p:tgtEl>
                                        <p:attrNameLst>
                                          <p:attrName>style.visibility</p:attrName>
                                        </p:attrNameLst>
                                      </p:cBhvr>
                                      <p:to>
                                        <p:strVal val="visible"/>
                                      </p:to>
                                    </p:set>
                                    <p:animEffect transition="in" filter="barn(inVertical)">
                                      <p:cBhvr>
                                        <p:cTn id="16" dur="500"/>
                                        <p:tgtEl>
                                          <p:spTgt spid="102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98988831"/>
              </p:ext>
            </p:extLst>
          </p:nvPr>
        </p:nvGraphicFramePr>
        <p:xfrm>
          <a:off x="914400" y="3429000"/>
          <a:ext cx="72390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533400" y="228600"/>
            <a:ext cx="7924800" cy="457200"/>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lumOff val="5000"/>
                  </a:schemeClr>
                </a:solidFill>
                <a:latin typeface="Broadway" pitchFamily="82" charset="0"/>
              </a:rPr>
              <a:t>Who is More at Risk: Married Couples or Single Parents?</a:t>
            </a:r>
            <a:endParaRPr lang="en-US" dirty="0">
              <a:solidFill>
                <a:srgbClr val="00FF00"/>
              </a:solidFill>
              <a:latin typeface="Broadway" pitchFamily="82" charset="0"/>
            </a:endParaRPr>
          </a:p>
        </p:txBody>
      </p:sp>
      <p:sp>
        <p:nvSpPr>
          <p:cNvPr id="4" name="Rectangle 3"/>
          <p:cNvSpPr/>
          <p:nvPr/>
        </p:nvSpPr>
        <p:spPr>
          <a:xfrm>
            <a:off x="381000" y="1066800"/>
            <a:ext cx="33528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53000" y="1066800"/>
            <a:ext cx="33528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C:\Users\Amanda\AppData\Local\Microsoft\Windows\Temporary Internet Files\Content.IE5\SQWS374S\MP9004484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39091"/>
            <a:ext cx="3810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manda\AppData\Local\Microsoft\Windows\Temporary Internet Files\Content.IE5\19QX4GTA\MP900403585[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039092"/>
            <a:ext cx="37338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7098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70648" cy="1143000"/>
          </a:xfrm>
        </p:spPr>
        <p:txBody>
          <a:bodyPr>
            <a:normAutofit fontScale="90000"/>
          </a:bodyPr>
          <a:lstStyle/>
          <a:p>
            <a:pPr algn="ctr"/>
            <a:r>
              <a:rPr lang="en-US" sz="2800" dirty="0" smtClean="0">
                <a:solidFill>
                  <a:srgbClr val="7030A0"/>
                </a:solidFill>
                <a:latin typeface="Algerian" pitchFamily="82" charset="0"/>
              </a:rPr>
              <a:t>Single mothers: Which race is most likely to live below the poverty level?</a:t>
            </a:r>
            <a:endParaRPr lang="en-US" sz="2800" dirty="0">
              <a:solidFill>
                <a:srgbClr val="7030A0"/>
              </a:solidFill>
              <a:latin typeface="Algerian" pitchFamily="82"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1" y="1447800"/>
            <a:ext cx="5257800" cy="47244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9219" name="Picture 3" descr="C:\Users\Amanda\AppData\Local\Microsoft\Windows\Temporary Internet Files\Content.IE5\ZAWYRLWS\MP90020203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2819400" cy="4419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27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wheel(1)">
                                      <p:cBhvr>
                                        <p:cTn id="1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04800" y="152400"/>
            <a:ext cx="8534400" cy="12192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002060"/>
                </a:solidFill>
                <a:latin typeface="Lucida Calligraphy" pitchFamily="66" charset="0"/>
              </a:rPr>
              <a:t>Further Studies also reveals that if a single mother has a higher level of education then poverty levels are lower.</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7772400" cy="4572000"/>
          </a:xfrm>
          <a:prstGeom prst="rect">
            <a:avLst/>
          </a:prstGeom>
          <a:solidFill>
            <a:schemeClr val="accent3">
              <a:lumMod val="60000"/>
              <a:lumOff val="40000"/>
            </a:schemeClr>
          </a:solidFill>
          <a:ln>
            <a:noFill/>
          </a:ln>
          <a:effectLst/>
        </p:spPr>
      </p:pic>
    </p:spTree>
    <p:extLst>
      <p:ext uri="{BB962C8B-B14F-4D97-AF65-F5344CB8AC3E}">
        <p14:creationId xmlns:p14="http://schemas.microsoft.com/office/powerpoint/2010/main" val="101564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80">
                                          <p:stCondLst>
                                            <p:cond delay="0"/>
                                          </p:stCondLst>
                                        </p:cTn>
                                        <p:tgtEl>
                                          <p:spTgt spid="5123"/>
                                        </p:tgtEl>
                                      </p:cBhvr>
                                    </p:animEffect>
                                    <p:anim calcmode="lin" valueType="num">
                                      <p:cBhvr>
                                        <p:cTn id="8"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3"/>
                                        </p:tgtEl>
                                      </p:cBhvr>
                                      <p:to x="100000" y="60000"/>
                                    </p:animScale>
                                    <p:animScale>
                                      <p:cBhvr>
                                        <p:cTn id="14" dur="166" decel="50000">
                                          <p:stCondLst>
                                            <p:cond delay="676"/>
                                          </p:stCondLst>
                                        </p:cTn>
                                        <p:tgtEl>
                                          <p:spTgt spid="5123"/>
                                        </p:tgtEl>
                                      </p:cBhvr>
                                      <p:to x="100000" y="100000"/>
                                    </p:animScale>
                                    <p:animScale>
                                      <p:cBhvr>
                                        <p:cTn id="15" dur="26">
                                          <p:stCondLst>
                                            <p:cond delay="1312"/>
                                          </p:stCondLst>
                                        </p:cTn>
                                        <p:tgtEl>
                                          <p:spTgt spid="5123"/>
                                        </p:tgtEl>
                                      </p:cBhvr>
                                      <p:to x="100000" y="80000"/>
                                    </p:animScale>
                                    <p:animScale>
                                      <p:cBhvr>
                                        <p:cTn id="16" dur="166" decel="50000">
                                          <p:stCondLst>
                                            <p:cond delay="1338"/>
                                          </p:stCondLst>
                                        </p:cTn>
                                        <p:tgtEl>
                                          <p:spTgt spid="5123"/>
                                        </p:tgtEl>
                                      </p:cBhvr>
                                      <p:to x="100000" y="100000"/>
                                    </p:animScale>
                                    <p:animScale>
                                      <p:cBhvr>
                                        <p:cTn id="17" dur="26">
                                          <p:stCondLst>
                                            <p:cond delay="1642"/>
                                          </p:stCondLst>
                                        </p:cTn>
                                        <p:tgtEl>
                                          <p:spTgt spid="5123"/>
                                        </p:tgtEl>
                                      </p:cBhvr>
                                      <p:to x="100000" y="90000"/>
                                    </p:animScale>
                                    <p:animScale>
                                      <p:cBhvr>
                                        <p:cTn id="18" dur="166" decel="50000">
                                          <p:stCondLst>
                                            <p:cond delay="1668"/>
                                          </p:stCondLst>
                                        </p:cTn>
                                        <p:tgtEl>
                                          <p:spTgt spid="5123"/>
                                        </p:tgtEl>
                                      </p:cBhvr>
                                      <p:to x="100000" y="100000"/>
                                    </p:animScale>
                                    <p:animScale>
                                      <p:cBhvr>
                                        <p:cTn id="19" dur="26">
                                          <p:stCondLst>
                                            <p:cond delay="1808"/>
                                          </p:stCondLst>
                                        </p:cTn>
                                        <p:tgtEl>
                                          <p:spTgt spid="5123"/>
                                        </p:tgtEl>
                                      </p:cBhvr>
                                      <p:to x="100000" y="95000"/>
                                    </p:animScale>
                                    <p:animScale>
                                      <p:cBhvr>
                                        <p:cTn id="20" dur="166" decel="50000">
                                          <p:stCondLst>
                                            <p:cond delay="1834"/>
                                          </p:stCondLst>
                                        </p:cTn>
                                        <p:tgtEl>
                                          <p:spTgt spid="51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manda\AppData\Local\Microsoft\Windows\Temporary Internet Files\Content.IE5\19QX4GTA\MP9004276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484" y="762000"/>
            <a:ext cx="4574232" cy="556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Oval 3"/>
          <p:cNvSpPr/>
          <p:nvPr/>
        </p:nvSpPr>
        <p:spPr>
          <a:xfrm>
            <a:off x="152400" y="152400"/>
            <a:ext cx="1980084" cy="2819400"/>
          </a:xfrm>
          <a:prstGeom prst="ellipse">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Lucida Calligraphy" pitchFamily="66" charset="0"/>
              </a:rPr>
              <a:t>If a person is born into poverty, will they always live under the poverty level?</a:t>
            </a:r>
            <a:endParaRPr lang="en-US" dirty="0">
              <a:solidFill>
                <a:schemeClr val="tx1"/>
              </a:solidFill>
              <a:latin typeface="Lucida Calligraphy" pitchFamily="66" charset="0"/>
            </a:endParaRPr>
          </a:p>
        </p:txBody>
      </p:sp>
      <p:sp>
        <p:nvSpPr>
          <p:cNvPr id="5" name="Oval 4"/>
          <p:cNvSpPr/>
          <p:nvPr/>
        </p:nvSpPr>
        <p:spPr>
          <a:xfrm>
            <a:off x="7086600" y="3771900"/>
            <a:ext cx="1905000" cy="27813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Lucida Calligraphy" pitchFamily="66" charset="0"/>
              </a:rPr>
              <a:t>Does poverty beget poverty?</a:t>
            </a:r>
            <a:endParaRPr lang="en-US" dirty="0">
              <a:solidFill>
                <a:schemeClr val="tx1"/>
              </a:solidFill>
              <a:latin typeface="Lucida Calligraphy" pitchFamily="66" charset="0"/>
            </a:endParaRPr>
          </a:p>
        </p:txBody>
      </p:sp>
    </p:spTree>
    <p:extLst>
      <p:ext uri="{BB962C8B-B14F-4D97-AF65-F5344CB8AC3E}">
        <p14:creationId xmlns:p14="http://schemas.microsoft.com/office/powerpoint/2010/main" val="21892309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manda\AppData\Local\Microsoft\Windows\Temporary Internet Files\Content.IE5\SQWS374S\MC9001550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64985"/>
            <a:ext cx="2136775" cy="2986088"/>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2057400" y="0"/>
            <a:ext cx="6934200" cy="5410200"/>
          </a:xfrm>
          <a:prstGeom prst="cloudCallou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While some people do escape the poverty cycle, children of poor parents have a 16 to 28 percent probability of becoming poor adults.  About 50% of those who escape the poverty of their parents end up with a net family income of less than twice the poverty line.</a:t>
            </a:r>
          </a:p>
          <a:p>
            <a:pPr algn="ctr"/>
            <a:r>
              <a:rPr lang="en-US" dirty="0" smtClean="0">
                <a:solidFill>
                  <a:schemeClr val="bg1"/>
                </a:solidFill>
              </a:rPr>
              <a:t>                * Rodgers</a:t>
            </a:r>
            <a:endParaRPr lang="en-US" dirty="0">
              <a:solidFill>
                <a:schemeClr val="bg1"/>
              </a:solidFill>
            </a:endParaRPr>
          </a:p>
        </p:txBody>
      </p:sp>
    </p:spTree>
    <p:extLst>
      <p:ext uri="{BB962C8B-B14F-4D97-AF65-F5344CB8AC3E}">
        <p14:creationId xmlns:p14="http://schemas.microsoft.com/office/powerpoint/2010/main" val="47349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152400" y="152400"/>
            <a:ext cx="8763000" cy="1219200"/>
          </a:xfrm>
          <a:prstGeom prst="wave">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660066"/>
                </a:solidFill>
                <a:latin typeface="Bradley Hand ITC" pitchFamily="66" charset="0"/>
              </a:rPr>
              <a:t>How Can Poverty Affect People?</a:t>
            </a:r>
            <a:endParaRPr lang="en-US" sz="4400" dirty="0">
              <a:solidFill>
                <a:srgbClr val="660066"/>
              </a:solidFill>
              <a:latin typeface="Bradley Hand ITC" pitchFamily="66" charset="0"/>
            </a:endParaRPr>
          </a:p>
        </p:txBody>
      </p:sp>
      <p:pic>
        <p:nvPicPr>
          <p:cNvPr id="1027" name="Picture 3" descr="C:\Users\Amanda\AppData\Local\Microsoft\Windows\Temporary Internet Files\Content.IE5\19QX4GTA\MC90005541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25" y="2097088"/>
            <a:ext cx="2206625" cy="3454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4" name="Rectangle 3"/>
          <p:cNvSpPr/>
          <p:nvPr/>
        </p:nvSpPr>
        <p:spPr>
          <a:xfrm>
            <a:off x="533400" y="1447800"/>
            <a:ext cx="4648200" cy="4800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Poverty has been linked to poor academic performance.  Children who come from a poor economic status have lower test scores and higher drop out rates than children who come from middle class and wealthy families.  Even though some can escape a life of poverty, the truth is many will end up living under the poverty line.  Furthering one’s education is one way for people to break free from poverty’s grip.  Government programs have been established to help combat this phenomenon.  However, teachers involved with these programs can see where they are not working.  These children need custom programs to help them with their various learning difficulties.</a:t>
            </a:r>
            <a:endParaRPr lang="en-US" dirty="0">
              <a:solidFill>
                <a:schemeClr val="bg1"/>
              </a:solidFill>
            </a:endParaRPr>
          </a:p>
        </p:txBody>
      </p:sp>
    </p:spTree>
    <p:extLst>
      <p:ext uri="{BB962C8B-B14F-4D97-AF65-F5344CB8AC3E}">
        <p14:creationId xmlns:p14="http://schemas.microsoft.com/office/powerpoint/2010/main" val="21314000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manda\AppData\Local\Microsoft\Windows\Temporary Internet Files\Content.IE5\ZAWYRLWS\MC90038257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399" y="3124200"/>
            <a:ext cx="2507673" cy="353983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33400" y="381000"/>
            <a:ext cx="5486400" cy="3200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After the government instituted the No Child Left Behind act, as study was performed in low economic school districts to evaluate the efficacy of the reading portion of this program.  The teachers were asked to evaluate the students performances and to evaluate the overall program.</a:t>
            </a:r>
            <a:endParaRPr lang="en-US" dirty="0">
              <a:solidFill>
                <a:schemeClr val="tx1"/>
              </a:solidFill>
            </a:endParaRPr>
          </a:p>
        </p:txBody>
      </p:sp>
    </p:spTree>
    <p:extLst>
      <p:ext uri="{BB962C8B-B14F-4D97-AF65-F5344CB8AC3E}">
        <p14:creationId xmlns:p14="http://schemas.microsoft.com/office/powerpoint/2010/main" val="1594672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0573" y="24245"/>
            <a:ext cx="3429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FF00"/>
                </a:solidFill>
                <a:latin typeface="Broadway" pitchFamily="82" charset="0"/>
              </a:rPr>
              <a:t>Findings</a:t>
            </a:r>
            <a:endParaRPr lang="en-US" sz="2800" dirty="0">
              <a:solidFill>
                <a:srgbClr val="00FF00"/>
              </a:solidFill>
              <a:latin typeface="Broadway" pitchFamily="82" charset="0"/>
            </a:endParaRPr>
          </a:p>
        </p:txBody>
      </p:sp>
      <p:pic>
        <p:nvPicPr>
          <p:cNvPr id="3074" name="Picture 2" descr="C:\Users\Amanda\AppData\Local\Microsoft\Windows\Temporary Internet Files\Content.IE5\19QX4GTA\MP90040289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4109" y="100445"/>
            <a:ext cx="782782"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Flowchart: Connector 3"/>
          <p:cNvSpPr/>
          <p:nvPr/>
        </p:nvSpPr>
        <p:spPr>
          <a:xfrm>
            <a:off x="304801" y="100445"/>
            <a:ext cx="1752600" cy="1995055"/>
          </a:xfrm>
          <a:prstGeom prst="flowChartConnector">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lumMod val="50000"/>
                  </a:schemeClr>
                </a:solidFill>
              </a:rPr>
              <a:t>“We are trying to create a miracle!”</a:t>
            </a:r>
            <a:endParaRPr lang="en-US" dirty="0">
              <a:solidFill>
                <a:schemeClr val="bg2">
                  <a:lumMod val="50000"/>
                </a:schemeClr>
              </a:solidFill>
            </a:endParaRPr>
          </a:p>
        </p:txBody>
      </p:sp>
      <p:sp>
        <p:nvSpPr>
          <p:cNvPr id="5" name="Flowchart: Connector 4"/>
          <p:cNvSpPr/>
          <p:nvPr/>
        </p:nvSpPr>
        <p:spPr>
          <a:xfrm>
            <a:off x="7048500" y="115165"/>
            <a:ext cx="1600200" cy="2299855"/>
          </a:xfrm>
          <a:prstGeom prst="flowChartConnector">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“It seems like all we ever do is sounds, sounds, sounds.”</a:t>
            </a:r>
            <a:endParaRPr lang="en-US" dirty="0">
              <a:solidFill>
                <a:schemeClr val="bg1"/>
              </a:solidFill>
            </a:endParaRPr>
          </a:p>
        </p:txBody>
      </p:sp>
      <p:sp>
        <p:nvSpPr>
          <p:cNvPr id="6" name="Flowchart: Connector 5"/>
          <p:cNvSpPr/>
          <p:nvPr/>
        </p:nvSpPr>
        <p:spPr>
          <a:xfrm>
            <a:off x="3429000" y="1039090"/>
            <a:ext cx="2185555" cy="275186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95000"/>
                    <a:lumOff val="5000"/>
                  </a:schemeClr>
                </a:solidFill>
              </a:rPr>
              <a:t>“Shouldn’t the children learn to read the words </a:t>
            </a:r>
            <a:r>
              <a:rPr lang="en-US" i="1" dirty="0" smtClean="0">
                <a:solidFill>
                  <a:schemeClr val="bg1">
                    <a:lumMod val="95000"/>
                    <a:lumOff val="5000"/>
                  </a:schemeClr>
                </a:solidFill>
              </a:rPr>
              <a:t>I </a:t>
            </a:r>
            <a:r>
              <a:rPr lang="en-US" dirty="0" smtClean="0">
                <a:solidFill>
                  <a:schemeClr val="bg1">
                    <a:lumMod val="95000"/>
                    <a:lumOff val="5000"/>
                  </a:schemeClr>
                </a:solidFill>
              </a:rPr>
              <a:t>and </a:t>
            </a:r>
            <a:r>
              <a:rPr lang="en-US" i="1" dirty="0" smtClean="0">
                <a:solidFill>
                  <a:schemeClr val="bg1">
                    <a:lumMod val="95000"/>
                    <a:lumOff val="5000"/>
                  </a:schemeClr>
                </a:solidFill>
              </a:rPr>
              <a:t>am</a:t>
            </a:r>
            <a:r>
              <a:rPr lang="en-US" dirty="0" smtClean="0">
                <a:solidFill>
                  <a:schemeClr val="bg1">
                    <a:lumMod val="95000"/>
                    <a:lumOff val="5000"/>
                  </a:schemeClr>
                </a:solidFill>
              </a:rPr>
              <a:t> before they’re expected to read </a:t>
            </a:r>
            <a:r>
              <a:rPr lang="en-US" i="1" dirty="0" smtClean="0">
                <a:solidFill>
                  <a:schemeClr val="bg1">
                    <a:lumMod val="95000"/>
                    <a:lumOff val="5000"/>
                  </a:schemeClr>
                </a:solidFill>
              </a:rPr>
              <a:t>I’m</a:t>
            </a:r>
            <a:r>
              <a:rPr lang="en-US" dirty="0" smtClean="0">
                <a:solidFill>
                  <a:schemeClr val="bg1">
                    <a:lumMod val="95000"/>
                    <a:lumOff val="5000"/>
                  </a:schemeClr>
                </a:solidFill>
              </a:rPr>
              <a:t>?”</a:t>
            </a:r>
            <a:endParaRPr lang="en-US" dirty="0">
              <a:solidFill>
                <a:schemeClr val="bg1">
                  <a:lumMod val="95000"/>
                  <a:lumOff val="5000"/>
                </a:schemeClr>
              </a:solidFill>
            </a:endParaRPr>
          </a:p>
        </p:txBody>
      </p:sp>
      <p:sp>
        <p:nvSpPr>
          <p:cNvPr id="7" name="Flowchart: Connector 6"/>
          <p:cNvSpPr/>
          <p:nvPr/>
        </p:nvSpPr>
        <p:spPr>
          <a:xfrm>
            <a:off x="266700" y="2895600"/>
            <a:ext cx="2019299" cy="2914650"/>
          </a:xfrm>
          <a:prstGeom prst="flowChartConnector">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schemeClr val="bg2">
                  <a:lumMod val="50000"/>
                </a:schemeClr>
              </a:solidFill>
            </a:endParaRPr>
          </a:p>
          <a:p>
            <a:pPr algn="ctr"/>
            <a:endParaRPr lang="en-US" sz="1400" dirty="0">
              <a:solidFill>
                <a:schemeClr val="bg2">
                  <a:lumMod val="50000"/>
                </a:schemeClr>
              </a:solidFill>
            </a:endParaRPr>
          </a:p>
          <a:p>
            <a:pPr algn="ctr"/>
            <a:r>
              <a:rPr lang="en-US" sz="1400" dirty="0" smtClean="0">
                <a:solidFill>
                  <a:schemeClr val="bg2">
                    <a:lumMod val="50000"/>
                  </a:schemeClr>
                </a:solidFill>
              </a:rPr>
              <a:t>‘</a:t>
            </a:r>
            <a:r>
              <a:rPr lang="en-US" sz="1600" dirty="0" smtClean="0">
                <a:solidFill>
                  <a:schemeClr val="bg2">
                    <a:lumMod val="50000"/>
                  </a:schemeClr>
                </a:solidFill>
              </a:rPr>
              <a:t>How are they suppose to expand their vocabularies if all they ever see are the </a:t>
            </a:r>
            <a:r>
              <a:rPr lang="en-US" sz="1600" i="1" dirty="0" smtClean="0">
                <a:solidFill>
                  <a:schemeClr val="bg2">
                    <a:lumMod val="50000"/>
                  </a:schemeClr>
                </a:solidFill>
              </a:rPr>
              <a:t>Read Well </a:t>
            </a:r>
            <a:r>
              <a:rPr lang="en-US" sz="1600" dirty="0" smtClean="0">
                <a:solidFill>
                  <a:schemeClr val="bg2">
                    <a:lumMod val="50000"/>
                  </a:schemeClr>
                </a:solidFill>
              </a:rPr>
              <a:t>books?”</a:t>
            </a:r>
          </a:p>
          <a:p>
            <a:pPr algn="ctr"/>
            <a:endParaRPr lang="en-US" sz="1400" dirty="0">
              <a:solidFill>
                <a:schemeClr val="bg2">
                  <a:lumMod val="50000"/>
                </a:schemeClr>
              </a:solidFill>
            </a:endParaRPr>
          </a:p>
          <a:p>
            <a:pPr algn="ctr"/>
            <a:endParaRPr lang="en-US" sz="1400" dirty="0">
              <a:solidFill>
                <a:schemeClr val="bg2">
                  <a:lumMod val="50000"/>
                </a:schemeClr>
              </a:solidFill>
            </a:endParaRPr>
          </a:p>
        </p:txBody>
      </p:sp>
      <p:sp>
        <p:nvSpPr>
          <p:cNvPr id="8" name="Flowchart: Connector 7"/>
          <p:cNvSpPr/>
          <p:nvPr/>
        </p:nvSpPr>
        <p:spPr>
          <a:xfrm>
            <a:off x="3203863" y="4191000"/>
            <a:ext cx="2635827" cy="25908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 spend most of my time moving their little fingers to the right space on the page.”</a:t>
            </a:r>
            <a:endParaRPr lang="en-US" dirty="0">
              <a:solidFill>
                <a:schemeClr val="bg1"/>
              </a:solidFill>
            </a:endParaRPr>
          </a:p>
        </p:txBody>
      </p:sp>
      <p:sp>
        <p:nvSpPr>
          <p:cNvPr id="9" name="Flowchart: Connector 8"/>
          <p:cNvSpPr/>
          <p:nvPr/>
        </p:nvSpPr>
        <p:spPr>
          <a:xfrm>
            <a:off x="6781800" y="3241964"/>
            <a:ext cx="2133600" cy="2930236"/>
          </a:xfrm>
          <a:prstGeom prst="flowChartConnector">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“Some of my kids just give up and start flipping through pages to look at pictures.”</a:t>
            </a:r>
            <a:endParaRPr lang="en-US" dirty="0">
              <a:solidFill>
                <a:schemeClr val="bg1"/>
              </a:solidFill>
            </a:endParaRPr>
          </a:p>
        </p:txBody>
      </p:sp>
    </p:spTree>
    <p:extLst>
      <p:ext uri="{BB962C8B-B14F-4D97-AF65-F5344CB8AC3E}">
        <p14:creationId xmlns:p14="http://schemas.microsoft.com/office/powerpoint/2010/main" val="31184375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2000"/>
                                        <p:tgtEl>
                                          <p:spTgt spid="5"/>
                                        </p:tgtEl>
                                      </p:cBhvr>
                                    </p:animEffect>
                                    <p:anim calcmode="lin" valueType="num">
                                      <p:cBhvr>
                                        <p:cTn id="28" dur="2000" fill="hold"/>
                                        <p:tgtEl>
                                          <p:spTgt spid="5"/>
                                        </p:tgtEl>
                                        <p:attrNameLst>
                                          <p:attrName>ppt_w</p:attrName>
                                        </p:attrNameLst>
                                      </p:cBhvr>
                                      <p:tavLst>
                                        <p:tav tm="0" fmla="#ppt_w*sin(2.5*pi*$)">
                                          <p:val>
                                            <p:fltVal val="0"/>
                                          </p:val>
                                        </p:tav>
                                        <p:tav tm="100000">
                                          <p:val>
                                            <p:fltVal val="1"/>
                                          </p:val>
                                        </p:tav>
                                      </p:tavLst>
                                    </p:anim>
                                    <p:anim calcmode="lin" valueType="num">
                                      <p:cBhvr>
                                        <p:cTn id="2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80">
                                          <p:stCondLst>
                                            <p:cond delay="0"/>
                                          </p:stCondLst>
                                        </p:cTn>
                                        <p:tgtEl>
                                          <p:spTgt spid="9"/>
                                        </p:tgtEl>
                                      </p:cBhvr>
                                    </p:animEffect>
                                    <p:anim calcmode="lin" valueType="num">
                                      <p:cBhvr>
                                        <p:cTn id="3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0" dur="26">
                                          <p:stCondLst>
                                            <p:cond delay="650"/>
                                          </p:stCondLst>
                                        </p:cTn>
                                        <p:tgtEl>
                                          <p:spTgt spid="9"/>
                                        </p:tgtEl>
                                      </p:cBhvr>
                                      <p:to x="100000" y="60000"/>
                                    </p:animScale>
                                    <p:animScale>
                                      <p:cBhvr>
                                        <p:cTn id="41" dur="166" decel="50000">
                                          <p:stCondLst>
                                            <p:cond delay="676"/>
                                          </p:stCondLst>
                                        </p:cTn>
                                        <p:tgtEl>
                                          <p:spTgt spid="9"/>
                                        </p:tgtEl>
                                      </p:cBhvr>
                                      <p:to x="100000" y="100000"/>
                                    </p:animScale>
                                    <p:animScale>
                                      <p:cBhvr>
                                        <p:cTn id="42" dur="26">
                                          <p:stCondLst>
                                            <p:cond delay="1312"/>
                                          </p:stCondLst>
                                        </p:cTn>
                                        <p:tgtEl>
                                          <p:spTgt spid="9"/>
                                        </p:tgtEl>
                                      </p:cBhvr>
                                      <p:to x="100000" y="80000"/>
                                    </p:animScale>
                                    <p:animScale>
                                      <p:cBhvr>
                                        <p:cTn id="43" dur="166" decel="50000">
                                          <p:stCondLst>
                                            <p:cond delay="1338"/>
                                          </p:stCondLst>
                                        </p:cTn>
                                        <p:tgtEl>
                                          <p:spTgt spid="9"/>
                                        </p:tgtEl>
                                      </p:cBhvr>
                                      <p:to x="100000" y="100000"/>
                                    </p:animScale>
                                    <p:animScale>
                                      <p:cBhvr>
                                        <p:cTn id="44" dur="26">
                                          <p:stCondLst>
                                            <p:cond delay="1642"/>
                                          </p:stCondLst>
                                        </p:cTn>
                                        <p:tgtEl>
                                          <p:spTgt spid="9"/>
                                        </p:tgtEl>
                                      </p:cBhvr>
                                      <p:to x="100000" y="90000"/>
                                    </p:animScale>
                                    <p:animScale>
                                      <p:cBhvr>
                                        <p:cTn id="45" dur="166" decel="50000">
                                          <p:stCondLst>
                                            <p:cond delay="1668"/>
                                          </p:stCondLst>
                                        </p:cTn>
                                        <p:tgtEl>
                                          <p:spTgt spid="9"/>
                                        </p:tgtEl>
                                      </p:cBhvr>
                                      <p:to x="100000" y="100000"/>
                                    </p:animScale>
                                    <p:animScale>
                                      <p:cBhvr>
                                        <p:cTn id="46" dur="26">
                                          <p:stCondLst>
                                            <p:cond delay="1808"/>
                                          </p:stCondLst>
                                        </p:cTn>
                                        <p:tgtEl>
                                          <p:spTgt spid="9"/>
                                        </p:tgtEl>
                                      </p:cBhvr>
                                      <p:to x="100000" y="95000"/>
                                    </p:animScale>
                                    <p:animScale>
                                      <p:cBhvr>
                                        <p:cTn id="4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Amanda\AppData\Local\Microsoft\Windows\Temporary Internet Files\Content.IE5\CFJBMDE1\MP90042548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654" y="4419600"/>
            <a:ext cx="4696691"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Oval 1"/>
          <p:cNvSpPr/>
          <p:nvPr/>
        </p:nvSpPr>
        <p:spPr>
          <a:xfrm>
            <a:off x="152400" y="381000"/>
            <a:ext cx="8610600" cy="35052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This group of teachers expressed their frustration with the program.  Children were not comprehending the material that was being presented, so one teacher modified the program to increase comprehension.   Many teachers abandoned portions of the program while adding other elements to the program.  The teachers found that they had better results if they could tailor the programs to meet the needs of the children.</a:t>
            </a:r>
            <a:endParaRPr lang="en-US" dirty="0">
              <a:solidFill>
                <a:srgbClr val="002060"/>
              </a:solidFill>
            </a:endParaRPr>
          </a:p>
        </p:txBody>
      </p:sp>
    </p:spTree>
    <p:extLst>
      <p:ext uri="{BB962C8B-B14F-4D97-AF65-F5344CB8AC3E}">
        <p14:creationId xmlns:p14="http://schemas.microsoft.com/office/powerpoint/2010/main" val="13725330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 I Know?</a:t>
            </a:r>
            <a:endParaRPr lang="en-US" dirty="0"/>
          </a:p>
        </p:txBody>
      </p:sp>
      <p:sp>
        <p:nvSpPr>
          <p:cNvPr id="3" name="Content Placeholder 2"/>
          <p:cNvSpPr>
            <a:spLocks noGrp="1"/>
          </p:cNvSpPr>
          <p:nvPr>
            <p:ph idx="1"/>
          </p:nvPr>
        </p:nvSpPr>
        <p:spPr>
          <a:xfrm>
            <a:off x="1350962" y="2740938"/>
            <a:ext cx="6336439" cy="3736062"/>
          </a:xfrm>
        </p:spPr>
        <p:txBody>
          <a:bodyPr>
            <a:normAutofit fontScale="92500" lnSpcReduction="10000"/>
          </a:bodyPr>
          <a:lstStyle/>
          <a:p>
            <a:endParaRPr lang="en-US" sz="2000" dirty="0" smtClean="0"/>
          </a:p>
          <a:p>
            <a:endParaRPr lang="en-US" sz="2000" dirty="0"/>
          </a:p>
          <a:p>
            <a:endParaRPr lang="en-US" sz="2000" dirty="0" smtClean="0"/>
          </a:p>
          <a:p>
            <a:pPr marL="36576" indent="0" algn="ctr">
              <a:buNone/>
            </a:pPr>
            <a:r>
              <a:rPr lang="en-US" sz="2000" dirty="0" smtClean="0"/>
              <a:t>I </a:t>
            </a:r>
            <a:r>
              <a:rPr lang="en-US" sz="2000" dirty="0"/>
              <a:t>don’t know much about child poverty.  All I know about poverty is what I have seen on television.  I know it’s a problem for the United States but I have no idea who it effects or the lasting effects that it might have.  I have no idea what programs are available to help children in this situation or if I should be donating my $30 per month.  I want to be helpful but in the most effective way but I need to know more about the situation before I can proceed. </a:t>
            </a:r>
            <a:endParaRPr lang="en-US" sz="2000" dirty="0" smtClean="0"/>
          </a:p>
          <a:p>
            <a:pPr marL="36576" indent="0" algn="ctr">
              <a:buNone/>
            </a:pPr>
            <a:r>
              <a:rPr lang="en-US" sz="2000" dirty="0" smtClean="0"/>
              <a:t>* </a:t>
            </a:r>
            <a:r>
              <a:rPr lang="en-US" sz="1200" dirty="0" smtClean="0"/>
              <a:t>Staker-Shirts</a:t>
            </a:r>
            <a:endParaRPr lang="en-US" sz="2000" dirty="0" smtClean="0"/>
          </a:p>
          <a:p>
            <a:pPr algn="ctr"/>
            <a:endParaRPr lang="en-US" sz="2000" dirty="0"/>
          </a:p>
        </p:txBody>
      </p:sp>
      <p:pic>
        <p:nvPicPr>
          <p:cNvPr id="1027" name="Picture 3" descr="C:\Program Files (x86)\Microsoft Office\MEDIA\CAGCAT10\j02849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670" y="1981200"/>
            <a:ext cx="3103562" cy="15194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816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457200" y="76200"/>
            <a:ext cx="8001000" cy="914400"/>
          </a:xfrm>
          <a:prstGeom prst="ribbon">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Poverty’s impact on Education</a:t>
            </a:r>
            <a:endParaRPr lang="en-US" dirty="0">
              <a:solidFill>
                <a:schemeClr val="tx1"/>
              </a:solidFill>
            </a:endParaRPr>
          </a:p>
        </p:txBody>
      </p:sp>
      <p:sp>
        <p:nvSpPr>
          <p:cNvPr id="4" name="Rectangle 3"/>
          <p:cNvSpPr/>
          <p:nvPr/>
        </p:nvSpPr>
        <p:spPr>
          <a:xfrm>
            <a:off x="228600" y="1066800"/>
            <a:ext cx="1752600" cy="1905000"/>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Children exhibit ADHD type behaviors.  They cannot sit still.  They are bouncing off the walls.</a:t>
            </a:r>
            <a:endParaRPr lang="en-US" dirty="0">
              <a:solidFill>
                <a:schemeClr val="bg1"/>
              </a:solidFill>
            </a:endParaRPr>
          </a:p>
        </p:txBody>
      </p:sp>
      <p:sp>
        <p:nvSpPr>
          <p:cNvPr id="5" name="Rectangle 4"/>
          <p:cNvSpPr/>
          <p:nvPr/>
        </p:nvSpPr>
        <p:spPr>
          <a:xfrm>
            <a:off x="1139536" y="3214255"/>
            <a:ext cx="4059382" cy="1752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Children often talked about the violence they witnessed in their communities, relaying stories of shootings, gang violence and arrests.  Many children had at least one family member in prison.  “My children are old before their time,” one teacher noted.</a:t>
            </a:r>
            <a:endParaRPr lang="en-US" sz="1600" dirty="0"/>
          </a:p>
        </p:txBody>
      </p:sp>
      <p:sp>
        <p:nvSpPr>
          <p:cNvPr id="6" name="Rectangle 5"/>
          <p:cNvSpPr/>
          <p:nvPr/>
        </p:nvSpPr>
        <p:spPr>
          <a:xfrm>
            <a:off x="3429000" y="1281545"/>
            <a:ext cx="2286000" cy="138545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great deal of time is spent on redirecting students’ attention.”</a:t>
            </a:r>
            <a:endParaRPr lang="en-US" dirty="0"/>
          </a:p>
        </p:txBody>
      </p:sp>
      <p:sp>
        <p:nvSpPr>
          <p:cNvPr id="7" name="Rectangle 6"/>
          <p:cNvSpPr/>
          <p:nvPr/>
        </p:nvSpPr>
        <p:spPr>
          <a:xfrm>
            <a:off x="6653645" y="1059872"/>
            <a:ext cx="1828800" cy="1828800"/>
          </a:xfrm>
          <a:prstGeom prst="rect">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One teacher describes her students as being “angry and jaded.”</a:t>
            </a:r>
            <a:endParaRPr lang="en-US" dirty="0"/>
          </a:p>
        </p:txBody>
      </p:sp>
      <p:sp>
        <p:nvSpPr>
          <p:cNvPr id="8" name="Rectangle 7"/>
          <p:cNvSpPr/>
          <p:nvPr/>
        </p:nvSpPr>
        <p:spPr>
          <a:xfrm>
            <a:off x="5943600" y="3131128"/>
            <a:ext cx="2895600" cy="2133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 takes a few minutes to get the children to settle down and ready to learn.  They come in with a chip on their should, ready to argue.</a:t>
            </a:r>
            <a:endParaRPr lang="en-US" dirty="0"/>
          </a:p>
        </p:txBody>
      </p:sp>
      <p:sp>
        <p:nvSpPr>
          <p:cNvPr id="9" name="Rectangle 8"/>
          <p:cNvSpPr/>
          <p:nvPr/>
        </p:nvSpPr>
        <p:spPr>
          <a:xfrm>
            <a:off x="543791" y="5410200"/>
            <a:ext cx="2971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It just drains your energy.</a:t>
            </a:r>
            <a:endParaRPr lang="en-US" sz="2000" dirty="0"/>
          </a:p>
        </p:txBody>
      </p:sp>
      <p:sp>
        <p:nvSpPr>
          <p:cNvPr id="10" name="Rectangle 9"/>
          <p:cNvSpPr/>
          <p:nvPr/>
        </p:nvSpPr>
        <p:spPr>
          <a:xfrm>
            <a:off x="4572000" y="5486400"/>
            <a:ext cx="3886200" cy="914400"/>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 am trying to teach these children to read and they’re trying to survive!”</a:t>
            </a:r>
            <a:endParaRPr lang="en-US" dirty="0">
              <a:solidFill>
                <a:schemeClr val="bg1"/>
              </a:solidFill>
            </a:endParaRPr>
          </a:p>
        </p:txBody>
      </p:sp>
    </p:spTree>
    <p:extLst>
      <p:ext uri="{BB962C8B-B14F-4D97-AF65-F5344CB8AC3E}">
        <p14:creationId xmlns:p14="http://schemas.microsoft.com/office/powerpoint/2010/main" val="33466055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Amanda\AppData\Local\Microsoft\Windows\Temporary Internet Files\Content.IE5\CFJBMDE1\MP9002626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838200"/>
            <a:ext cx="2648712" cy="5257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436418" y="304800"/>
            <a:ext cx="5715000" cy="61722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lumMod val="95000"/>
                    <a:lumOff val="5000"/>
                  </a:schemeClr>
                </a:solidFill>
              </a:rPr>
              <a:t>Other Effects of Poverty </a:t>
            </a:r>
          </a:p>
          <a:p>
            <a:pPr algn="ctr"/>
            <a:r>
              <a:rPr lang="en-US" sz="2800" dirty="0" smtClean="0">
                <a:solidFill>
                  <a:schemeClr val="bg1">
                    <a:lumMod val="95000"/>
                    <a:lumOff val="5000"/>
                  </a:schemeClr>
                </a:solidFill>
              </a:rPr>
              <a:t> </a:t>
            </a:r>
            <a:r>
              <a:rPr lang="en-US" dirty="0" smtClean="0">
                <a:solidFill>
                  <a:schemeClr val="bg1">
                    <a:lumMod val="95000"/>
                    <a:lumOff val="5000"/>
                  </a:schemeClr>
                </a:solidFill>
              </a:rPr>
              <a:t>Poverty affects education in other ways as well.  These teachers reported that there were high rates of abscesses and transiency. Some children did not seem to have a permanent residence and most of these children were dependent on the school’s breakfast/lunch program for nutrition.  Many children live in overcrowded homes where they were responsible for younger siblings.  They often miss out on much need sleep and study time. They also do not have access to adequate health and dental care.   All these things make it even more difficult for poverty stricken children to learn and perform well in school. “It is the children who struggle the most who miss the most school,” one teacher noted.</a:t>
            </a:r>
            <a:endParaRPr lang="en-US" dirty="0">
              <a:solidFill>
                <a:schemeClr val="bg1">
                  <a:lumMod val="95000"/>
                  <a:lumOff val="5000"/>
                </a:schemeClr>
              </a:solidFill>
            </a:endParaRPr>
          </a:p>
        </p:txBody>
      </p:sp>
    </p:spTree>
    <p:extLst>
      <p:ext uri="{BB962C8B-B14F-4D97-AF65-F5344CB8AC3E}">
        <p14:creationId xmlns:p14="http://schemas.microsoft.com/office/powerpoint/2010/main" val="151468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152400" y="69273"/>
            <a:ext cx="8610600" cy="762000"/>
          </a:xfrm>
          <a:prstGeom prst="wave">
            <a:avLst>
              <a:gd name="adj1" fmla="val 12500"/>
              <a:gd name="adj2" fmla="val -322"/>
            </a:avLst>
          </a:prstGeom>
          <a:solidFill>
            <a:srgbClr val="66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roadway" pitchFamily="82" charset="0"/>
              </a:rPr>
              <a:t>There are Still Some Things That I Just Don’t Understand</a:t>
            </a:r>
            <a:endParaRPr lang="en-US" sz="2000" dirty="0">
              <a:latin typeface="Broadway" pitchFamily="82" charset="0"/>
            </a:endParaRPr>
          </a:p>
        </p:txBody>
      </p:sp>
      <p:pic>
        <p:nvPicPr>
          <p:cNvPr id="6146" name="Picture 2" descr="C:\Users\Amanda\AppData\Local\Microsoft\Windows\Temporary Internet Files\Content.IE5\SQWS374S\MC900441523[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82" y="4038600"/>
            <a:ext cx="2951018" cy="255905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09600" y="1219200"/>
            <a:ext cx="2895600" cy="2133600"/>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nstantia" pitchFamily="18" charset="0"/>
              </a:rPr>
              <a:t>Why does it seem that there is so little focus placed on rectifying this problem with poverty?  It seems that there is plenty to go around.</a:t>
            </a:r>
            <a:endParaRPr lang="en-US" dirty="0">
              <a:latin typeface="Constantia" pitchFamily="18" charset="0"/>
            </a:endParaRPr>
          </a:p>
        </p:txBody>
      </p:sp>
      <p:pic>
        <p:nvPicPr>
          <p:cNvPr id="6147" name="Picture 3" descr="C:\Users\Amanda\AppData\Local\Microsoft\Windows\Temporary Internet Files\Content.IE5\CFJBMDE1\MC90044193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219200"/>
            <a:ext cx="2740025" cy="190817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800600" y="3948545"/>
            <a:ext cx="3654425" cy="2438400"/>
          </a:xfrm>
          <a:prstGeom prst="round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onstantia" pitchFamily="18" charset="0"/>
              </a:rPr>
              <a:t>How does the problem get solved?  Is it a matter of creating more jobs?  Does there need to be more government assistance?  How will these programs be funded?  Can this problem even be solved?  Is it simply a matter of money?</a:t>
            </a:r>
            <a:endParaRPr lang="en-US" dirty="0">
              <a:latin typeface="Constantia" pitchFamily="18" charset="0"/>
            </a:endParaRPr>
          </a:p>
        </p:txBody>
      </p:sp>
    </p:spTree>
    <p:extLst>
      <p:ext uri="{BB962C8B-B14F-4D97-AF65-F5344CB8AC3E}">
        <p14:creationId xmlns:p14="http://schemas.microsoft.com/office/powerpoint/2010/main" val="40708303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Amanda\AppData\Local\Microsoft\Windows\Temporary Internet Files\Content.IE5\SQWS374S\MP90043048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2133600"/>
            <a:ext cx="3959225" cy="3429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3162300" y="387927"/>
            <a:ext cx="3429000" cy="533400"/>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lumMod val="95000"/>
                    <a:lumOff val="5000"/>
                  </a:schemeClr>
                </a:solidFill>
              </a:rPr>
              <a:t>Final Thoughts</a:t>
            </a:r>
            <a:endParaRPr lang="en-US" sz="2800" dirty="0">
              <a:solidFill>
                <a:schemeClr val="bg1">
                  <a:lumMod val="95000"/>
                  <a:lumOff val="5000"/>
                </a:schemeClr>
              </a:solidFill>
            </a:endParaRPr>
          </a:p>
        </p:txBody>
      </p:sp>
      <p:sp>
        <p:nvSpPr>
          <p:cNvPr id="4" name="Rectangle 3"/>
          <p:cNvSpPr/>
          <p:nvPr/>
        </p:nvSpPr>
        <p:spPr>
          <a:xfrm>
            <a:off x="381000" y="1219200"/>
            <a:ext cx="4495800" cy="5486400"/>
          </a:xfrm>
          <a:prstGeom prst="rect">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 don’t know if this problem with poverty will ever be solved.  I see this enormous problem with it’s devastating effects and I just don’t know how it will ever be remedied.  It seems so daunting and overwhelming.  I know that we can’t give in.  I know that we can’t give up.  We have to keep trying.  We have to keep caring about our fellow man.   We, as a nation, cannot let this problem conquer us.  We live in the land of plenty and we need to devise a way to reach those who are less fortunate.  I believe that education is one of the keys to abolishing poverty but I don’t think that the current  government established programs are working.  I wish that I had all the answers.  I wish I could magically fix all the problems in the world.  In the mean time I will continue to do what I can.</a:t>
            </a:r>
            <a:endParaRPr lang="en-US" dirty="0">
              <a:solidFill>
                <a:schemeClr val="tx1"/>
              </a:solidFill>
            </a:endParaRPr>
          </a:p>
        </p:txBody>
      </p:sp>
    </p:spTree>
    <p:extLst>
      <p:ext uri="{BB962C8B-B14F-4D97-AF65-F5344CB8AC3E}">
        <p14:creationId xmlns:p14="http://schemas.microsoft.com/office/powerpoint/2010/main" val="5684273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0" y="304800"/>
            <a:ext cx="9144000" cy="914400"/>
          </a:xfrm>
          <a:prstGeom prst="ribbon">
            <a:avLst/>
          </a:prstGeom>
          <a:solidFill>
            <a:srgbClr val="00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rgbClr val="000099"/>
                </a:solidFill>
              </a:rPr>
              <a:t>References</a:t>
            </a:r>
            <a:endParaRPr lang="en-US" sz="5400" dirty="0">
              <a:solidFill>
                <a:schemeClr val="tx1"/>
              </a:solidFill>
            </a:endParaRPr>
          </a:p>
        </p:txBody>
      </p:sp>
      <p:sp>
        <p:nvSpPr>
          <p:cNvPr id="3" name="Rectangle 2"/>
          <p:cNvSpPr/>
          <p:nvPr/>
        </p:nvSpPr>
        <p:spPr>
          <a:xfrm>
            <a:off x="457200" y="1371600"/>
            <a:ext cx="8458200" cy="5181600"/>
          </a:xfrm>
          <a:prstGeom prst="rect">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Bradbury, Bruce. "Child Poverty Across the </a:t>
            </a:r>
            <a:r>
              <a:rPr lang="en-US" sz="1200" dirty="0" err="1"/>
              <a:t>Industrialised</a:t>
            </a:r>
            <a:r>
              <a:rPr lang="en-US" sz="1200" dirty="0"/>
              <a:t> World." </a:t>
            </a:r>
            <a:r>
              <a:rPr lang="en-US" sz="1200" i="1" dirty="0"/>
              <a:t>Family Matters</a:t>
            </a:r>
            <a:r>
              <a:rPr lang="en-US" sz="1200" dirty="0"/>
              <a:t> Spring/Summer.54 (1999): 65-69. Web. 10 Mar. 2013. &lt;http://web.ebscohost.com.dbprox.slcc.edu/ehost/detail?vid=13&amp;sid=59f2885e-1c7c-4028-ad5e-01e89c1dbb02%40sessionmgr114&amp;hid=128&amp;bdata=JnNpdGU9ZWhvc3QtbGl2ZQ%3d%3d#db=aph&amp;AN=2676472&gt;.</a:t>
            </a:r>
            <a:br>
              <a:rPr lang="en-US" sz="1200" dirty="0"/>
            </a:br>
            <a:r>
              <a:rPr lang="en-US" sz="1200" dirty="0"/>
              <a:t/>
            </a:r>
            <a:br>
              <a:rPr lang="en-US" sz="1200" dirty="0"/>
            </a:br>
            <a:r>
              <a:rPr lang="en-US" sz="1200" dirty="0"/>
              <a:t>Duncan Owens, Deborah. "Commercial Reading </a:t>
            </a:r>
            <a:r>
              <a:rPr lang="en-US" sz="1200" dirty="0" err="1"/>
              <a:t>Programmes</a:t>
            </a:r>
            <a:r>
              <a:rPr lang="en-US" sz="1200" dirty="0"/>
              <a:t> as the Solution for Children Living in Poverty." </a:t>
            </a:r>
            <a:r>
              <a:rPr lang="en-US" sz="1200" i="1" dirty="0"/>
              <a:t>Literacy</a:t>
            </a:r>
            <a:r>
              <a:rPr lang="en-US" sz="1200" dirty="0"/>
              <a:t> 44.3 (2010): 112-21. Web. 10 Mar. 2013. &lt;http://web.ebscohost.com.dbprox.slcc.edu/ehost/detail?sid=d279df9d-4b1e-4cce-95f3-50d51a52c5f5%40sessionmgr110&amp;vid=1&amp;hid=128&amp;bdata=JnNpdGU9ZWhvc3QtbGl2ZQ%3d%3d&gt;.</a:t>
            </a:r>
            <a:br>
              <a:rPr lang="en-US" sz="1200" dirty="0"/>
            </a:br>
            <a:r>
              <a:rPr lang="en-US" sz="1200" dirty="0"/>
              <a:t/>
            </a:r>
            <a:br>
              <a:rPr lang="en-US" sz="1200" dirty="0"/>
            </a:br>
            <a:r>
              <a:rPr lang="en-US" sz="1200" dirty="0"/>
              <a:t>Lichter, Daniel T., Zhenchao Qian, and Martha L. Crowley. "Child Poverty Among Racial Minorities and Immigrants: Explaining Trends and Differentials*." </a:t>
            </a:r>
            <a:r>
              <a:rPr lang="en-US" sz="1200" i="1" dirty="0"/>
              <a:t>Social Science Quarterly</a:t>
            </a:r>
            <a:r>
              <a:rPr lang="en-US" sz="1200" dirty="0"/>
              <a:t> 86.S1 (2005): 1037-059. </a:t>
            </a:r>
            <a:r>
              <a:rPr lang="en-US" sz="1200" i="1" dirty="0"/>
              <a:t>Academic Search Premier</a:t>
            </a:r>
            <a:r>
              <a:rPr lang="en-US" sz="1200" dirty="0"/>
              <a:t>. Web. 10 Mar. 2013. &lt;http://web.ebscohost.com.dbprox.slcc.edu/ehost/detail?vid=4&amp;sid=d279df9d-4b1e-4cce-95f3-50d51a52c5f5%40sessionmgr110&amp;hid=128&amp;bdata=JnNpdGU9ZWhvc3QtbGl2ZQ%3d%3d#db=aph&amp;AN=19493497&gt;.</a:t>
            </a:r>
            <a:br>
              <a:rPr lang="en-US" sz="1200" dirty="0"/>
            </a:br>
            <a:r>
              <a:rPr lang="en-US" sz="1200" dirty="0"/>
              <a:t/>
            </a:r>
            <a:br>
              <a:rPr lang="en-US" sz="1200" dirty="0"/>
            </a:br>
            <a:r>
              <a:rPr lang="en-US" sz="1200" dirty="0"/>
              <a:t>Rogers, Joan R. "An Empirical Study of Intergenerational Transmission of Poverty in the United States*." </a:t>
            </a:r>
            <a:r>
              <a:rPr lang="en-US" sz="1200" i="1" dirty="0"/>
              <a:t>Social Science Quarterly</a:t>
            </a:r>
            <a:r>
              <a:rPr lang="en-US" sz="1200" dirty="0"/>
              <a:t> 76.1 (1995): 178-94. </a:t>
            </a:r>
            <a:r>
              <a:rPr lang="en-US" sz="1200" i="1" dirty="0"/>
              <a:t>Academic Search Premier</a:t>
            </a:r>
            <a:r>
              <a:rPr lang="en-US" sz="1200" dirty="0"/>
              <a:t>. Web. 10 Mar. 2013. &lt;http://web.ebscohost.com.dbprox.slcc.edu/ehost/detail?sid=964f6008-5dd4-4233-8202-2772791cfa14%40sessionmgr111&amp;vid=1&amp;hid=128&amp;bdata=JnNpdGU9ZWhvc3QtbGl2ZQ%3d%3d#db=aph&amp;AN=9504181516&gt;.</a:t>
            </a:r>
            <a:br>
              <a:rPr lang="en-US" sz="1200" dirty="0"/>
            </a:br>
            <a:r>
              <a:rPr lang="en-US" sz="1200" dirty="0"/>
              <a:t/>
            </a:r>
            <a:br>
              <a:rPr lang="en-US" sz="1200" dirty="0"/>
            </a:br>
            <a:r>
              <a:rPr lang="en-US" sz="1200" dirty="0"/>
              <a:t>Snyder, Anastasia R., Diane K. McLaughlin, and Jill </a:t>
            </a:r>
            <a:r>
              <a:rPr lang="en-US" sz="1200" dirty="0" err="1"/>
              <a:t>Finderis</a:t>
            </a:r>
            <a:r>
              <a:rPr lang="en-US" sz="1200" dirty="0"/>
              <a:t>. "Household Composition and Poverty among Female-Headed Households with Children: Differences by Race and Residence*." </a:t>
            </a:r>
            <a:r>
              <a:rPr lang="en-US" sz="1200" i="1" dirty="0"/>
              <a:t>Rural Sociology</a:t>
            </a:r>
            <a:r>
              <a:rPr lang="en-US" sz="1200" dirty="0"/>
              <a:t> 71.4 (2006): 597-624. </a:t>
            </a:r>
            <a:r>
              <a:rPr lang="en-US" sz="1200" i="1" dirty="0"/>
              <a:t>Academic Search Premier</a:t>
            </a:r>
            <a:r>
              <a:rPr lang="en-US" sz="1200" dirty="0"/>
              <a:t>. Web. 10 Mar. 2013. &lt;http://web.ebscohost.com.dbprox.slcc.edu/ehost/detail?vid=6&amp;sid=d279df9d-4b1e-4cce-95f3-50d51a52c5f5%40sessionmgr110&amp;hid=128&amp;bdata=JnNpdGU9ZWhvc3QtbGl2ZQ%3d%3d#db=aph&amp;AN=23181128&gt;.</a:t>
            </a:r>
            <a:br>
              <a:rPr lang="en-US" sz="1200" dirty="0"/>
            </a:br>
            <a:endParaRPr lang="en-US" sz="1200" dirty="0" smtClean="0"/>
          </a:p>
          <a:p>
            <a:endParaRPr lang="en-US" sz="1200" dirty="0"/>
          </a:p>
        </p:txBody>
      </p:sp>
    </p:spTree>
    <p:extLst>
      <p:ext uri="{BB962C8B-B14F-4D97-AF65-F5344CB8AC3E}">
        <p14:creationId xmlns:p14="http://schemas.microsoft.com/office/powerpoint/2010/main" val="120136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564" y="228600"/>
            <a:ext cx="5181600" cy="141316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2"/>
                </a:solidFill>
              </a:rPr>
              <a:t>In the largest industrialized country, the United States poverty rates remain high despite high average incomes</a:t>
            </a:r>
          </a:p>
          <a:p>
            <a:pPr algn="ctr"/>
            <a:r>
              <a:rPr lang="en-US" sz="1200" dirty="0" smtClean="0">
                <a:solidFill>
                  <a:schemeClr val="bg2"/>
                </a:solidFill>
              </a:rPr>
              <a:t>*Bradbury</a:t>
            </a:r>
            <a:endParaRPr lang="en-US" sz="1200" dirty="0">
              <a:solidFill>
                <a:schemeClr val="bg2"/>
              </a:solidFill>
            </a:endParaRPr>
          </a:p>
        </p:txBody>
      </p:sp>
      <p:sp>
        <p:nvSpPr>
          <p:cNvPr id="5" name="Rounded Rectangle 4"/>
          <p:cNvSpPr/>
          <p:nvPr/>
        </p:nvSpPr>
        <p:spPr>
          <a:xfrm>
            <a:off x="4416136" y="2224232"/>
            <a:ext cx="4648200" cy="18288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Algerian" pitchFamily="82" charset="0"/>
              </a:rPr>
              <a:t>Those countries with higher levels of national income tent to have lower real poverty rates, but the United States is an exception.</a:t>
            </a:r>
          </a:p>
          <a:p>
            <a:pPr algn="ctr"/>
            <a:r>
              <a:rPr lang="en-US" dirty="0" smtClean="0">
                <a:solidFill>
                  <a:schemeClr val="bg1"/>
                </a:solidFill>
              </a:rPr>
              <a:t>*</a:t>
            </a:r>
            <a:r>
              <a:rPr lang="en-US" sz="1200" dirty="0" smtClean="0">
                <a:solidFill>
                  <a:schemeClr val="bg1"/>
                </a:solidFill>
              </a:rPr>
              <a:t>Bradbury</a:t>
            </a:r>
            <a:endParaRPr lang="en-US" sz="1200" dirty="0">
              <a:solidFill>
                <a:schemeClr val="bg1"/>
              </a:solidFill>
            </a:endParaRPr>
          </a:p>
        </p:txBody>
      </p:sp>
      <p:sp>
        <p:nvSpPr>
          <p:cNvPr id="6" name="Rounded Rectangle 5"/>
          <p:cNvSpPr/>
          <p:nvPr/>
        </p:nvSpPr>
        <p:spPr>
          <a:xfrm>
            <a:off x="152400" y="4419600"/>
            <a:ext cx="4191000" cy="207818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The United States should have a much lower child poverty rate because it has a high national income rate.  However, it does not.  Why is this?</a:t>
            </a:r>
            <a:endParaRPr lang="en-US" dirty="0">
              <a:solidFill>
                <a:schemeClr val="bg1"/>
              </a:solidFill>
            </a:endParaRPr>
          </a:p>
        </p:txBody>
      </p:sp>
      <p:pic>
        <p:nvPicPr>
          <p:cNvPr id="2050" name="Picture 2" descr="C:\Program Files (x86)\Microsoft Office\MEDIA\CAGCAT10\j02126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5841" y="4714258"/>
            <a:ext cx="1782166" cy="148886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1" name="Picture 3" descr="C:\Program Files (x86)\Microsoft Office\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0454" y="381000"/>
            <a:ext cx="1819275" cy="148748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2" name="Picture 4" descr="C:\Program Files (x86)\Microsoft Office\MEDIA\CAGCAT10\j0283209.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206625"/>
            <a:ext cx="2514600" cy="160337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617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rmAutofit/>
          </a:bodyPr>
          <a:lstStyle/>
          <a:p>
            <a:pPr algn="ctr"/>
            <a:r>
              <a:rPr lang="en-US" sz="3200" dirty="0" smtClean="0">
                <a:solidFill>
                  <a:srgbClr val="7030A0"/>
                </a:solidFill>
                <a:latin typeface="Stencil" pitchFamily="82" charset="0"/>
              </a:rPr>
              <a:t>In regards to Poverty, how does the United States rate?</a:t>
            </a:r>
            <a:endParaRPr lang="en-US" sz="3200" dirty="0">
              <a:solidFill>
                <a:srgbClr val="7030A0"/>
              </a:solidFill>
              <a:latin typeface="Stencil" pitchFamily="82" charset="0"/>
            </a:endParaRPr>
          </a:p>
        </p:txBody>
      </p:sp>
      <p:pic>
        <p:nvPicPr>
          <p:cNvPr id="1028" name="Picture 4" descr="C:\Users\Amanda\AppData\Local\Microsoft\Windows\Temporary Internet Files\Content.IE5\ZAWYRLWS\MC900439275[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96000" y="1676400"/>
            <a:ext cx="2590800" cy="4800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07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5638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7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manda\AppData\Local\Microsoft\Windows\Temporary Internet Files\Content.IE5\ZAWYRLWS\MP90044866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18" y="4140200"/>
            <a:ext cx="3543300" cy="27178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52400" y="76200"/>
            <a:ext cx="6248400" cy="685800"/>
          </a:xfrm>
          <a:prstGeom prst="roundRect">
            <a:avLst/>
          </a:prstGeom>
          <a:solidFill>
            <a:schemeClr val="accent6">
              <a:lumMod val="60000"/>
              <a:lumOff val="40000"/>
            </a:schemeClr>
          </a:solidFill>
          <a:effectLst>
            <a:glow rad="101600">
              <a:schemeClr val="accent3">
                <a:satMod val="175000"/>
                <a:alpha val="40000"/>
              </a:schemeClr>
            </a:glow>
          </a:effectLst>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002060"/>
                </a:solidFill>
                <a:latin typeface="Broadway" pitchFamily="82" charset="0"/>
              </a:rPr>
              <a:t>If America Has So Much, Why is There </a:t>
            </a:r>
            <a:r>
              <a:rPr lang="en-US" sz="1600" dirty="0">
                <a:solidFill>
                  <a:srgbClr val="002060"/>
                </a:solidFill>
                <a:latin typeface="Broadway" pitchFamily="82" charset="0"/>
              </a:rPr>
              <a:t>S</a:t>
            </a:r>
            <a:r>
              <a:rPr lang="en-US" sz="1600" dirty="0" smtClean="0">
                <a:solidFill>
                  <a:srgbClr val="002060"/>
                </a:solidFill>
                <a:latin typeface="Broadway" pitchFamily="82" charset="0"/>
              </a:rPr>
              <a:t>o Much Poverty?</a:t>
            </a:r>
            <a:endParaRPr lang="en-US" sz="1600" dirty="0">
              <a:solidFill>
                <a:srgbClr val="002060"/>
              </a:solidFill>
              <a:latin typeface="Broadway" pitchFamily="82" charset="0"/>
            </a:endParaRPr>
          </a:p>
        </p:txBody>
      </p:sp>
      <p:sp>
        <p:nvSpPr>
          <p:cNvPr id="5" name="Cloud Callout 4"/>
          <p:cNvSpPr/>
          <p:nvPr/>
        </p:nvSpPr>
        <p:spPr>
          <a:xfrm>
            <a:off x="2430038" y="894895"/>
            <a:ext cx="6409162" cy="4267200"/>
          </a:xfrm>
          <a:prstGeom prst="cloudCallou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lumMod val="95000"/>
                  </a:schemeClr>
                </a:solidFill>
                <a:latin typeface="Constantia" pitchFamily="18" charset="0"/>
              </a:rPr>
              <a:t>	</a:t>
            </a:r>
          </a:p>
          <a:p>
            <a:pPr algn="ctr"/>
            <a:r>
              <a:rPr lang="en-US" dirty="0" smtClean="0">
                <a:solidFill>
                  <a:schemeClr val="tx1">
                    <a:lumMod val="95000"/>
                  </a:schemeClr>
                </a:solidFill>
                <a:latin typeface="Constantia" pitchFamily="18" charset="0"/>
              </a:rPr>
              <a:t>There are some conflicting ideas to why poverty exists.  Some say that people chose their path and that path leads to poverty.  As a person is presented with choices, some choose so badly that they end up destitute.  Others would argue that it is a problem of society.  As a society grows and advances, some people just cannot adapt and are simple left behind.</a:t>
            </a:r>
          </a:p>
          <a:p>
            <a:pPr algn="ctr"/>
            <a:r>
              <a:rPr lang="en-US" sz="1000" dirty="0" smtClean="0">
                <a:solidFill>
                  <a:schemeClr val="tx1">
                    <a:lumMod val="95000"/>
                  </a:schemeClr>
                </a:solidFill>
                <a:latin typeface="Constantia" pitchFamily="18" charset="0"/>
              </a:rPr>
              <a:t>*Glasmeier</a:t>
            </a:r>
            <a:endParaRPr lang="en-US" sz="1000" dirty="0">
              <a:solidFill>
                <a:schemeClr val="tx1">
                  <a:lumMod val="95000"/>
                </a:schemeClr>
              </a:solidFill>
              <a:latin typeface="Constantia" pitchFamily="18" charset="0"/>
            </a:endParaRPr>
          </a:p>
        </p:txBody>
      </p:sp>
    </p:spTree>
    <p:extLst>
      <p:ext uri="{BB962C8B-B14F-4D97-AF65-F5344CB8AC3E}">
        <p14:creationId xmlns:p14="http://schemas.microsoft.com/office/powerpoint/2010/main" val="182216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408708" y="152400"/>
            <a:ext cx="8382000" cy="1323109"/>
          </a:xfrm>
          <a:prstGeom prst="down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chemeClr val="bg1"/>
                </a:solidFill>
                <a:latin typeface="Chiller" pitchFamily="82" charset="0"/>
              </a:rPr>
              <a:t>How did We Get Here?</a:t>
            </a:r>
            <a:endParaRPr lang="en-US" sz="4400" b="1" i="1" dirty="0">
              <a:solidFill>
                <a:schemeClr val="bg1"/>
              </a:solidFill>
              <a:latin typeface="Chiller" pitchFamily="82" charset="0"/>
            </a:endParaRPr>
          </a:p>
        </p:txBody>
      </p:sp>
      <p:sp>
        <p:nvSpPr>
          <p:cNvPr id="4" name="Rectangle 3"/>
          <p:cNvSpPr/>
          <p:nvPr/>
        </p:nvSpPr>
        <p:spPr>
          <a:xfrm>
            <a:off x="304800" y="1828800"/>
            <a:ext cx="8610600" cy="44958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parajita" pitchFamily="34" charset="0"/>
                <a:cs typeface="Aparajita" pitchFamily="34" charset="0"/>
              </a:rPr>
              <a:t>Before 1920, the causes of poverty were not explored but it should be noted that most of the poverty stricken were living in rural areas.  The 1930’s brought about the depression and those poor folks who maintained family farms were no longer able to do so.  It was because of this fact that people started to move to more industrialized areas.  This forced those who were afflicted with such dire straights to be acknowledged. Population growth also added to the increasing numbers.  There was competition for jobs and for resources.  The government attempted to combat this by developing projects that would, in turn, create jobs for the thousands that found themselves displaced.  However, poverty was not just a result of job scarcity.  It was also a result of low incomes and long standing poverty levels.  Some would argue that poverty was the result of laziness, this caused people to become far less charitable.  Poor people choose to be poor and it within their power to control their fates, this was and still is theme among most of society.   Another way that the government tried to  combat poverty was by establishing a minimum wage and by instituting other government assistance programs.  These things helped for a while but what happened was government jobs were not sustainable nor was assistance.   When the United States entered WWII,  the poverty stricken society did enjoy some relief.  However, this relief did not last.  Why is that?</a:t>
            </a:r>
          </a:p>
          <a:p>
            <a:pPr algn="ctr"/>
            <a:r>
              <a:rPr lang="en-US" b="1" dirty="0" smtClean="0">
                <a:solidFill>
                  <a:schemeClr val="bg1"/>
                </a:solidFill>
                <a:latin typeface="Aparajita" pitchFamily="34" charset="0"/>
                <a:cs typeface="Aparajita" pitchFamily="34" charset="0"/>
              </a:rPr>
              <a:t>*Glassmeier</a:t>
            </a:r>
            <a:endParaRPr lang="en-US" b="1" dirty="0">
              <a:solidFill>
                <a:schemeClr val="bg1"/>
              </a:solidFill>
              <a:latin typeface="Aparajita" pitchFamily="34" charset="0"/>
              <a:cs typeface="Aparajita" pitchFamily="34" charset="0"/>
            </a:endParaRPr>
          </a:p>
        </p:txBody>
      </p:sp>
    </p:spTree>
    <p:extLst>
      <p:ext uri="{BB962C8B-B14F-4D97-AF65-F5344CB8AC3E}">
        <p14:creationId xmlns:p14="http://schemas.microsoft.com/office/powerpoint/2010/main" val="4143123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1219200" y="152399"/>
            <a:ext cx="7086600" cy="3657601"/>
          </a:xfrm>
          <a:prstGeom prst="round2Diag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Why Does Poverty Still Exist?</a:t>
            </a:r>
          </a:p>
          <a:p>
            <a:pPr algn="ctr"/>
            <a:endParaRPr lang="en-US" sz="2000" dirty="0">
              <a:solidFill>
                <a:schemeClr val="tx1"/>
              </a:solidFill>
            </a:endParaRPr>
          </a:p>
          <a:p>
            <a:pPr marL="285750" indent="-285750" algn="ctr">
              <a:buFontTx/>
              <a:buChar char="-"/>
            </a:pPr>
            <a:r>
              <a:rPr lang="en-US" sz="2400" dirty="0" smtClean="0">
                <a:solidFill>
                  <a:schemeClr val="tx1"/>
                </a:solidFill>
              </a:rPr>
              <a:t>Increase in the elderly population</a:t>
            </a:r>
          </a:p>
          <a:p>
            <a:pPr marL="285750" indent="-285750" algn="ctr">
              <a:buFontTx/>
              <a:buChar char="-"/>
            </a:pPr>
            <a:r>
              <a:rPr lang="en-US" sz="2400" dirty="0" smtClean="0">
                <a:solidFill>
                  <a:schemeClr val="tx1"/>
                </a:solidFill>
              </a:rPr>
              <a:t>Increase in disabled citizens</a:t>
            </a:r>
          </a:p>
          <a:p>
            <a:pPr marL="285750" indent="-285750" algn="ctr">
              <a:buFontTx/>
              <a:buChar char="-"/>
            </a:pPr>
            <a:r>
              <a:rPr lang="en-US" sz="2400" dirty="0" smtClean="0">
                <a:solidFill>
                  <a:schemeClr val="tx1"/>
                </a:solidFill>
              </a:rPr>
              <a:t>Increase in children</a:t>
            </a:r>
          </a:p>
          <a:p>
            <a:pPr marL="285750" indent="-285750" algn="ctr">
              <a:buFontTx/>
              <a:buChar char="-"/>
            </a:pPr>
            <a:r>
              <a:rPr lang="en-US" sz="2400" dirty="0" smtClean="0">
                <a:solidFill>
                  <a:schemeClr val="tx1"/>
                </a:solidFill>
              </a:rPr>
              <a:t>Increase in immigration</a:t>
            </a:r>
          </a:p>
          <a:p>
            <a:pPr marL="285750" indent="-285750" algn="ctr">
              <a:buFontTx/>
              <a:buChar char="-"/>
            </a:pPr>
            <a:r>
              <a:rPr lang="en-US" sz="2400" dirty="0" smtClean="0">
                <a:solidFill>
                  <a:schemeClr val="tx1"/>
                </a:solidFill>
              </a:rPr>
              <a:t>Depletion of natural resources</a:t>
            </a:r>
          </a:p>
          <a:p>
            <a:pPr marL="285750" indent="-285750" algn="ctr">
              <a:buFontTx/>
              <a:buChar char="-"/>
            </a:pPr>
            <a:r>
              <a:rPr lang="en-US" sz="2400" dirty="0" smtClean="0">
                <a:solidFill>
                  <a:schemeClr val="tx1"/>
                </a:solidFill>
              </a:rPr>
              <a:t>Economic collapse</a:t>
            </a:r>
          </a:p>
          <a:p>
            <a:pPr algn="ctr"/>
            <a:r>
              <a:rPr lang="en-US" sz="1400" dirty="0" smtClean="0">
                <a:solidFill>
                  <a:schemeClr val="tx1"/>
                </a:solidFill>
              </a:rPr>
              <a:t>*Glasmeier</a:t>
            </a:r>
          </a:p>
          <a:p>
            <a:pPr marL="285750" indent="-285750" algn="ctr">
              <a:buFontTx/>
              <a:buChar char="-"/>
            </a:pPr>
            <a:endParaRPr lang="en-US" sz="1400" dirty="0">
              <a:solidFill>
                <a:schemeClr val="tx1"/>
              </a:solidFill>
            </a:endParaRPr>
          </a:p>
        </p:txBody>
      </p:sp>
      <p:pic>
        <p:nvPicPr>
          <p:cNvPr id="4098" name="Picture 2" descr="C:\Users\Amanda\AppData\Local\Microsoft\Windows\Temporary Internet Files\Content.IE5\19QX4GTA\MC900441902[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191000"/>
            <a:ext cx="3429000" cy="239683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52369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533400"/>
            <a:ext cx="3053868" cy="1143000"/>
          </a:xfrm>
          <a:solidFill>
            <a:srgbClr val="00FFCC"/>
          </a:solidFill>
        </p:spPr>
        <p:txBody>
          <a:bodyPr>
            <a:normAutofit/>
          </a:bodyPr>
          <a:lstStyle/>
          <a:p>
            <a:pPr algn="ctr"/>
            <a:r>
              <a:rPr lang="en-US" dirty="0" smtClean="0">
                <a:solidFill>
                  <a:schemeClr val="bg1"/>
                </a:solidFill>
                <a:latin typeface="Baskerville Old Face" pitchFamily="18" charset="0"/>
              </a:rPr>
              <a:t>Who </a:t>
            </a:r>
            <a:r>
              <a:rPr lang="en-US" sz="2000" dirty="0" smtClean="0">
                <a:solidFill>
                  <a:schemeClr val="bg1"/>
                </a:solidFill>
                <a:latin typeface="Baskerville Old Face" pitchFamily="18" charset="0"/>
              </a:rPr>
              <a:t>Does</a:t>
            </a:r>
            <a:r>
              <a:rPr lang="en-US" dirty="0" smtClean="0">
                <a:solidFill>
                  <a:schemeClr val="bg1"/>
                </a:solidFill>
                <a:latin typeface="Baskerville Old Face" pitchFamily="18" charset="0"/>
              </a:rPr>
              <a:t> Poverty Affect the Most in The United States?</a:t>
            </a:r>
            <a:endParaRPr lang="en-US" dirty="0">
              <a:solidFill>
                <a:schemeClr val="bg1"/>
              </a:solidFill>
              <a:latin typeface="Baskerville Old Face" pitchFamily="18" charset="0"/>
            </a:endParaRPr>
          </a:p>
        </p:txBody>
      </p:sp>
      <p:sp>
        <p:nvSpPr>
          <p:cNvPr id="3" name="Picture Placeholder 2"/>
          <p:cNvSpPr>
            <a:spLocks noGrp="1"/>
          </p:cNvSpPr>
          <p:nvPr>
            <p:ph type="pic" idx="1"/>
          </p:nvPr>
        </p:nvSpPr>
        <p:spPr>
          <a:xfrm>
            <a:off x="1680454" y="1906298"/>
            <a:ext cx="1809907" cy="2025253"/>
          </a:xfrm>
        </p:spPr>
      </p:sp>
      <p:sp>
        <p:nvSpPr>
          <p:cNvPr id="4" name="Text Placeholder 3"/>
          <p:cNvSpPr>
            <a:spLocks noGrp="1"/>
          </p:cNvSpPr>
          <p:nvPr>
            <p:ph type="body" sz="half" idx="2"/>
          </p:nvPr>
        </p:nvSpPr>
        <p:spPr>
          <a:xfrm>
            <a:off x="5638800" y="2514600"/>
            <a:ext cx="3053866" cy="3352800"/>
          </a:xfrm>
          <a:solidFill>
            <a:srgbClr val="00FFCC"/>
          </a:solidFill>
        </p:spPr>
        <p:txBody>
          <a:bodyPr>
            <a:normAutofit/>
          </a:bodyPr>
          <a:lstStyle/>
          <a:p>
            <a:pPr algn="ctr"/>
            <a:r>
              <a:rPr lang="en-US" sz="1600" dirty="0" smtClean="0">
                <a:solidFill>
                  <a:schemeClr val="bg1"/>
                </a:solidFill>
              </a:rPr>
              <a:t>Poverty is an issue for all races.  Several studies have been performed and reveal that  every ethnicity has a percentage of it’s group that struggles with poverty.   We know that children and elderly populations are two groups that the most effected by poverty.  However, other minority groups like African American and Hispanic groups also have high rates of poverty.  </a:t>
            </a:r>
            <a:endParaRPr lang="en-US" sz="1600" dirty="0">
              <a:solidFill>
                <a:schemeClr val="bg1"/>
              </a:solidFill>
            </a:endParaRPr>
          </a:p>
        </p:txBody>
      </p:sp>
      <p:pic>
        <p:nvPicPr>
          <p:cNvPr id="1026" name="Picture 2" descr="C:\Users\Amanda\AppData\Local\Microsoft\Windows\Temporary Internet Files\Content.IE5\SQWS374S\MP9004118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5268686" cy="5334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8898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2000" y="381000"/>
            <a:ext cx="7696200" cy="68580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B133D"/>
                </a:solidFill>
                <a:latin typeface="Arial Black" pitchFamily="34" charset="0"/>
              </a:rPr>
              <a:t>What Race is Most Likely to Experience Poverty?</a:t>
            </a:r>
            <a:endParaRPr lang="en-US" dirty="0">
              <a:solidFill>
                <a:srgbClr val="2B133D"/>
              </a:solidFill>
              <a:latin typeface="Arial Black"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6099175" cy="509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ed Rectangle 2"/>
          <p:cNvSpPr/>
          <p:nvPr/>
        </p:nvSpPr>
        <p:spPr>
          <a:xfrm>
            <a:off x="6705600" y="1614055"/>
            <a:ext cx="2133600" cy="486568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solidFill>
                <a:latin typeface="Britannic Bold" pitchFamily="34" charset="0"/>
              </a:rPr>
              <a:t>This graph shows the major ethnic groups in the United State as a percentage.  It also demonstrates what percentage of that particular race group is living under the poverty level.</a:t>
            </a:r>
            <a:endParaRPr lang="en-US" sz="2000" dirty="0">
              <a:solidFill>
                <a:schemeClr val="bg2"/>
              </a:solidFill>
              <a:latin typeface="Britannic Bold" pitchFamily="34" charset="0"/>
            </a:endParaRPr>
          </a:p>
        </p:txBody>
      </p:sp>
    </p:spTree>
    <p:extLst>
      <p:ext uri="{BB962C8B-B14F-4D97-AF65-F5344CB8AC3E}">
        <p14:creationId xmlns:p14="http://schemas.microsoft.com/office/powerpoint/2010/main" val="3253077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6985</TotalTime>
  <Words>1716</Words>
  <Application>Microsoft Office PowerPoint</Application>
  <PresentationFormat>On-screen Show (4:3)</PresentationFormat>
  <Paragraphs>75</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Technic</vt:lpstr>
      <vt:lpstr> Amanada Staker Shirts   Professor Deidre Tyler May 2, 2012 Sociology 1020 </vt:lpstr>
      <vt:lpstr>What Do I Know?</vt:lpstr>
      <vt:lpstr>PowerPoint Presentation</vt:lpstr>
      <vt:lpstr>In regards to Poverty, how does the United States rate?</vt:lpstr>
      <vt:lpstr>PowerPoint Presentation</vt:lpstr>
      <vt:lpstr>PowerPoint Presentation</vt:lpstr>
      <vt:lpstr>PowerPoint Presentation</vt:lpstr>
      <vt:lpstr>Who Does Poverty Affect the Most in The United States?</vt:lpstr>
      <vt:lpstr>PowerPoint Presentation</vt:lpstr>
      <vt:lpstr>PowerPoint Presentation</vt:lpstr>
      <vt:lpstr>PowerPoint Presentation</vt:lpstr>
      <vt:lpstr>Single mothers: Which race is most likely to live below the poverty level?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Amanada Staker Shirts   Professor Deidre Tyler May 2, 2012 Sociology 1020</dc:title>
  <dc:creator>Amanda Staker</dc:creator>
  <cp:lastModifiedBy>Amanda Staker</cp:lastModifiedBy>
  <cp:revision>55</cp:revision>
  <dcterms:created xsi:type="dcterms:W3CDTF">2013-03-23T19:32:47Z</dcterms:created>
  <dcterms:modified xsi:type="dcterms:W3CDTF">2013-04-19T02:12:48Z</dcterms:modified>
</cp:coreProperties>
</file>