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59" r:id="rId4"/>
    <p:sldId id="258" r:id="rId5"/>
    <p:sldId id="261" r:id="rId6"/>
    <p:sldId id="266" r:id="rId7"/>
    <p:sldId id="260" r:id="rId8"/>
    <p:sldId id="262" r:id="rId9"/>
    <p:sldId id="267" r:id="rId10"/>
    <p:sldId id="268" r:id="rId11"/>
    <p:sldId id="269" r:id="rId12"/>
    <p:sldId id="270" r:id="rId13"/>
    <p:sldId id="271" r:id="rId14"/>
    <p:sldId id="272" r:id="rId15"/>
    <p:sldId id="274" r:id="rId16"/>
    <p:sldId id="275" r:id="rId17"/>
    <p:sldId id="276" r:id="rId18"/>
    <p:sldId id="277" r:id="rId19"/>
    <p:sldId id="278" r:id="rId20"/>
    <p:sldId id="280" r:id="rId21"/>
    <p:sldId id="279" r:id="rId22"/>
    <p:sldId id="281" r:id="rId23"/>
    <p:sldId id="282" r:id="rId24"/>
    <p:sldId id="283"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8" autoAdjust="0"/>
  </p:normalViewPr>
  <p:slideViewPr>
    <p:cSldViewPr>
      <p:cViewPr varScale="1">
        <p:scale>
          <a:sx n="72" d="100"/>
          <a:sy n="72" d="100"/>
        </p:scale>
        <p:origin x="-13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73419-AC75-449D-BCF1-0B097A934BC8}" type="datetimeFigureOut">
              <a:rPr lang="en-US" smtClean="0"/>
              <a:t>11/13/2012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34952-A121-45A9-BE43-DEC06E6F01DB}" type="slidenum">
              <a:rPr lang="en-US" smtClean="0"/>
              <a:t>‹#›</a:t>
            </a:fld>
            <a:endParaRPr lang="en-US" dirty="0"/>
          </a:p>
        </p:txBody>
      </p:sp>
    </p:spTree>
    <p:extLst>
      <p:ext uri="{BB962C8B-B14F-4D97-AF65-F5344CB8AC3E}">
        <p14:creationId xmlns:p14="http://schemas.microsoft.com/office/powerpoint/2010/main" val="103262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A4F65B-4392-4AE3-A864-AA2FEA045B9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5BF32-AD57-4EBF-94FB-8DF35B585111}" type="datetimeFigureOut">
              <a:rPr lang="en-US" smtClean="0"/>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A4F65B-4392-4AE3-A864-AA2FEA045B9C}" type="slidenum">
              <a:rPr lang="en-US" smtClean="0"/>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6F5BF32-AD57-4EBF-94FB-8DF35B585111}" type="datetimeFigureOut">
              <a:rPr lang="en-US" smtClean="0"/>
              <a:t>11/13/2012</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CA4F65B-4392-4AE3-A864-AA2FEA045B9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Hope for the Future</a:t>
            </a:r>
            <a:endParaRPr lang="en-US" dirty="0"/>
          </a:p>
        </p:txBody>
      </p:sp>
      <p:sp>
        <p:nvSpPr>
          <p:cNvPr id="3" name="Subtitle 2"/>
          <p:cNvSpPr>
            <a:spLocks noGrp="1"/>
          </p:cNvSpPr>
          <p:nvPr>
            <p:ph type="subTitle" idx="1"/>
          </p:nvPr>
        </p:nvSpPr>
        <p:spPr/>
        <p:txBody>
          <a:bodyPr/>
          <a:lstStyle/>
          <a:p>
            <a:pPr algn="ctr"/>
            <a:r>
              <a:rPr lang="en-US" dirty="0" smtClean="0"/>
              <a:t>Relationships after Cancer Treatments </a:t>
            </a:r>
            <a:endParaRPr lang="en-US" dirty="0"/>
          </a:p>
        </p:txBody>
      </p:sp>
    </p:spTree>
    <p:extLst>
      <p:ext uri="{BB962C8B-B14F-4D97-AF65-F5344CB8AC3E}">
        <p14:creationId xmlns:p14="http://schemas.microsoft.com/office/powerpoint/2010/main" val="135930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53704" y="63772"/>
            <a:ext cx="5867400" cy="1917428"/>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cript MT Bold" pitchFamily="66" charset="0"/>
              </a:rPr>
              <a:t>Will I Function Normally after Surgery?</a:t>
            </a:r>
            <a:endParaRPr lang="en-US" sz="2400" dirty="0">
              <a:solidFill>
                <a:schemeClr val="tx1"/>
              </a:solidFill>
              <a:latin typeface="Script MT Bold" pitchFamily="66" charset="0"/>
            </a:endParaRPr>
          </a:p>
        </p:txBody>
      </p:sp>
      <p:pic>
        <p:nvPicPr>
          <p:cNvPr id="3074" name="Picture 2" descr="C:\Users\ashirts2\AppData\Local\Microsoft\Windows\Temporary Internet Files\Content.IE5\WOFMFPD6\MP9004015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2843784"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Oval 3"/>
          <p:cNvSpPr/>
          <p:nvPr/>
        </p:nvSpPr>
        <p:spPr>
          <a:xfrm>
            <a:off x="533400" y="1828800"/>
            <a:ext cx="3352800" cy="495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Nyala" pitchFamily="2" charset="0"/>
              </a:rPr>
              <a:t>While most surgeries won’t interfere with sexual function, there is a psychological aspect that might be an issue.  Surgical changes to a woman’s body might cause some image disturbances that make her feel insecure. It is important to allow time for healing, grieving and accepting of the situation.</a:t>
            </a:r>
            <a:endParaRPr lang="en-US" dirty="0">
              <a:solidFill>
                <a:schemeClr val="tx1"/>
              </a:solidFill>
              <a:latin typeface="Nyala" pitchFamily="2" charset="0"/>
            </a:endParaRPr>
          </a:p>
        </p:txBody>
      </p:sp>
    </p:spTree>
    <p:extLst>
      <p:ext uri="{BB962C8B-B14F-4D97-AF65-F5344CB8AC3E}">
        <p14:creationId xmlns:p14="http://schemas.microsoft.com/office/powerpoint/2010/main" val="499143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orte" pitchFamily="66" charset="0"/>
              </a:rPr>
              <a:t>Can I Have Sex During Treatment?</a:t>
            </a:r>
            <a:br>
              <a:rPr lang="en-US" dirty="0" smtClean="0">
                <a:solidFill>
                  <a:schemeClr val="tx1"/>
                </a:solidFill>
                <a:latin typeface="Forte" pitchFamily="66" charset="0"/>
              </a:rPr>
            </a:br>
            <a:endParaRPr lang="en-US" dirty="0">
              <a:solidFill>
                <a:schemeClr val="tx1"/>
              </a:solidFill>
              <a:latin typeface="Forte" pitchFamily="66" charset="0"/>
            </a:endParaRPr>
          </a:p>
        </p:txBody>
      </p:sp>
      <p:sp>
        <p:nvSpPr>
          <p:cNvPr id="3" name="Content Placeholder 2"/>
          <p:cNvSpPr>
            <a:spLocks noGrp="1"/>
          </p:cNvSpPr>
          <p:nvPr>
            <p:ph idx="1"/>
          </p:nvPr>
        </p:nvSpPr>
        <p:spPr>
          <a:xfrm>
            <a:off x="4267200" y="685800"/>
            <a:ext cx="4279869" cy="5414963"/>
          </a:xfrm>
        </p:spPr>
        <p:txBody>
          <a:bodyPr>
            <a:normAutofit lnSpcReduction="10000"/>
          </a:bodyPr>
          <a:lstStyle/>
          <a:p>
            <a:pPr marL="0" indent="0" algn="ctr">
              <a:buNone/>
            </a:pPr>
            <a:r>
              <a:rPr lang="en-US" sz="1600" b="1" dirty="0" smtClean="0">
                <a:solidFill>
                  <a:schemeClr val="tx1"/>
                </a:solidFill>
                <a:latin typeface="Batang" pitchFamily="18" charset="-127"/>
                <a:ea typeface="Batang" pitchFamily="18" charset="-127"/>
              </a:rPr>
              <a:t>With regard to pelvic surgery, sex will have to be postponed until the body had healed. This time frame is usually between 6 to 8 weeks.  Before sexual activity is engaged in, a physician should be consulted.  With breast surgery, there should be time allowed for healing but it will depend on pain issues and the woman’s comfort with her body.  Again, there is an adjustment period that should be observed.  When chemotherapy is the course of action, sexual activity will depend on the types of medication is used.  Most medications do no affect vaginal secretions</a:t>
            </a:r>
            <a:r>
              <a:rPr lang="en-US" b="1" dirty="0" smtClean="0">
                <a:solidFill>
                  <a:schemeClr val="tx1"/>
                </a:solidFill>
                <a:latin typeface="Batang" pitchFamily="18" charset="-127"/>
                <a:ea typeface="Batang" pitchFamily="18" charset="-127"/>
              </a:rPr>
              <a:t>, </a:t>
            </a:r>
            <a:r>
              <a:rPr lang="en-US" sz="1600" b="1" dirty="0" smtClean="0">
                <a:solidFill>
                  <a:schemeClr val="tx1"/>
                </a:solidFill>
                <a:latin typeface="Batang" pitchFamily="18" charset="-127"/>
                <a:ea typeface="Batang" pitchFamily="18" charset="-127"/>
              </a:rPr>
              <a:t>but there could be traces of the chemotherapy.  Again, consulting a doctor should be consulted and the woman’s comfort, energy level, and over all health need to be taken into consideration.  Radiation therapy is usually the least invasive and traumatic.  As noted above, consult a doctor and be mindful of the women’s health status.</a:t>
            </a:r>
            <a:endParaRPr lang="en-US" b="1" dirty="0">
              <a:solidFill>
                <a:schemeClr val="tx1"/>
              </a:solidFill>
              <a:latin typeface="Batang" pitchFamily="18" charset="-127"/>
              <a:ea typeface="Batang" pitchFamily="18" charset="-127"/>
            </a:endParaRPr>
          </a:p>
        </p:txBody>
      </p:sp>
      <p:sp>
        <p:nvSpPr>
          <p:cNvPr id="4" name="Text Placeholder 3"/>
          <p:cNvSpPr>
            <a:spLocks noGrp="1"/>
          </p:cNvSpPr>
          <p:nvPr>
            <p:ph type="body" sz="half" idx="2"/>
          </p:nvPr>
        </p:nvSpPr>
        <p:spPr/>
        <p:txBody>
          <a:bodyPr/>
          <a:lstStyle/>
          <a:p>
            <a:endParaRPr lang="en-US" dirty="0"/>
          </a:p>
        </p:txBody>
      </p:sp>
      <p:pic>
        <p:nvPicPr>
          <p:cNvPr id="1026" name="Picture 2" descr="C:\Users\ashirts2\AppData\Local\Microsoft\Windows\Temporary Internet Files\Content.IE5\YA97CKI3\MP9004424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2590799" cy="4191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653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762000"/>
          </a:xfrm>
        </p:spPr>
        <p:txBody>
          <a:bodyPr/>
          <a:lstStyle/>
          <a:p>
            <a:pPr algn="ctr"/>
            <a:r>
              <a:rPr lang="en-US" sz="3600" dirty="0" smtClean="0">
                <a:solidFill>
                  <a:schemeClr val="bg1"/>
                </a:solidFill>
                <a:latin typeface="Baskerville Old Face" pitchFamily="18" charset="0"/>
              </a:rPr>
              <a:t>Will I still be able to have children?</a:t>
            </a:r>
            <a:endParaRPr lang="en-US" sz="3600" dirty="0">
              <a:solidFill>
                <a:schemeClr val="bg1"/>
              </a:solidFill>
              <a:latin typeface="Baskerville Old Face" pitchFamily="18" charset="0"/>
            </a:endParaRPr>
          </a:p>
        </p:txBody>
      </p:sp>
      <p:sp>
        <p:nvSpPr>
          <p:cNvPr id="3" name="Text Placeholder 2"/>
          <p:cNvSpPr>
            <a:spLocks noGrp="1"/>
          </p:cNvSpPr>
          <p:nvPr>
            <p:ph type="body" idx="1"/>
          </p:nvPr>
        </p:nvSpPr>
        <p:spPr>
          <a:xfrm>
            <a:off x="1332894" y="1143001"/>
            <a:ext cx="3147824" cy="609599"/>
          </a:xfrm>
        </p:spPr>
        <p:txBody>
          <a:bodyPr/>
          <a:lstStyle/>
          <a:p>
            <a:pPr algn="ctr"/>
            <a:r>
              <a:rPr lang="en-US" sz="2800" dirty="0" smtClean="0">
                <a:solidFill>
                  <a:schemeClr val="tx1"/>
                </a:solidFill>
              </a:rPr>
              <a:t>Surgeries</a:t>
            </a:r>
            <a:endParaRPr lang="en-US" sz="2800" dirty="0">
              <a:solidFill>
                <a:schemeClr val="tx1"/>
              </a:solidFill>
            </a:endParaRPr>
          </a:p>
        </p:txBody>
      </p:sp>
      <p:sp>
        <p:nvSpPr>
          <p:cNvPr id="4" name="Content Placeholder 3"/>
          <p:cNvSpPr>
            <a:spLocks noGrp="1"/>
          </p:cNvSpPr>
          <p:nvPr>
            <p:ph sz="half" idx="2"/>
          </p:nvPr>
        </p:nvSpPr>
        <p:spPr>
          <a:xfrm>
            <a:off x="1009442" y="1905001"/>
            <a:ext cx="3471277" cy="3956050"/>
          </a:xfrm>
        </p:spPr>
        <p:txBody>
          <a:bodyPr>
            <a:normAutofit/>
          </a:bodyPr>
          <a:lstStyle/>
          <a:p>
            <a:pPr marL="0" indent="0" algn="ctr">
              <a:buNone/>
            </a:pPr>
            <a:r>
              <a:rPr lang="en-US" sz="1600" dirty="0" smtClean="0">
                <a:solidFill>
                  <a:schemeClr val="tx1">
                    <a:lumMod val="85000"/>
                    <a:lumOff val="15000"/>
                  </a:schemeClr>
                </a:solidFill>
              </a:rPr>
              <a:t>Depending on the type of pelvic surgery, a woman may not be able to achieve a pregnancy.  Prior to surgery, there are methods of egg retrieval and preservation that could be an option.  Breast surgeries are often accompanied by oral chemotherapy, therefore, it might be dangerous to become pregnant.  In this case, egg preservation would be an option. In all cases, discuss these options with a physician.</a:t>
            </a:r>
            <a:endParaRPr lang="en-US" sz="1600" dirty="0">
              <a:solidFill>
                <a:schemeClr val="tx1">
                  <a:lumMod val="85000"/>
                  <a:lumOff val="15000"/>
                </a:schemeClr>
              </a:solidFill>
            </a:endParaRPr>
          </a:p>
        </p:txBody>
      </p:sp>
      <p:sp>
        <p:nvSpPr>
          <p:cNvPr id="5" name="Text Placeholder 4"/>
          <p:cNvSpPr>
            <a:spLocks noGrp="1"/>
          </p:cNvSpPr>
          <p:nvPr>
            <p:ph type="body" sz="quarter" idx="3"/>
          </p:nvPr>
        </p:nvSpPr>
        <p:spPr>
          <a:xfrm>
            <a:off x="4876800" y="1143000"/>
            <a:ext cx="3142488" cy="576262"/>
          </a:xfrm>
        </p:spPr>
        <p:txBody>
          <a:bodyPr/>
          <a:lstStyle/>
          <a:p>
            <a:pPr algn="ctr"/>
            <a:r>
              <a:rPr lang="en-US" sz="2000" dirty="0" smtClean="0">
                <a:solidFill>
                  <a:schemeClr val="tx1"/>
                </a:solidFill>
              </a:rPr>
              <a:t>Chemotherapy and Radiation</a:t>
            </a:r>
            <a:endParaRPr lang="en-US" sz="2000" dirty="0">
              <a:solidFill>
                <a:schemeClr val="tx1"/>
              </a:solidFill>
            </a:endParaRPr>
          </a:p>
        </p:txBody>
      </p:sp>
      <p:sp>
        <p:nvSpPr>
          <p:cNvPr id="6" name="Content Placeholder 5"/>
          <p:cNvSpPr>
            <a:spLocks noGrp="1"/>
          </p:cNvSpPr>
          <p:nvPr>
            <p:ph sz="quarter" idx="4"/>
          </p:nvPr>
        </p:nvSpPr>
        <p:spPr>
          <a:xfrm>
            <a:off x="4663280" y="1905001"/>
            <a:ext cx="3471275" cy="3956050"/>
          </a:xfrm>
        </p:spPr>
        <p:txBody>
          <a:bodyPr>
            <a:normAutofit fontScale="92500"/>
          </a:bodyPr>
          <a:lstStyle/>
          <a:p>
            <a:pPr marL="0" indent="0" algn="ctr">
              <a:buNone/>
            </a:pPr>
            <a:r>
              <a:rPr lang="en-US" sz="1600" dirty="0" smtClean="0">
                <a:solidFill>
                  <a:schemeClr val="tx1">
                    <a:lumMod val="85000"/>
                    <a:lumOff val="15000"/>
                  </a:schemeClr>
                </a:solidFill>
              </a:rPr>
              <a:t>During treatment with chemotherapy drugs, a pregnancy should not be attempted because of the danger to the baby.  Chemotherapy can cause significant changes to a woman’s body, please consult a doctor about these effects and if a pregnancy should be attempted.  However, egg preservation is an option prior to treatment.  In regards to radiation, there can be extensive tissue damage that may impair a pregnancy.  This should also be review with the oncologist.</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0221387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2057400" y="152400"/>
            <a:ext cx="4800600" cy="1752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Rounded MT Bold" pitchFamily="34" charset="0"/>
              </a:rPr>
              <a:t>Methods of Preservation and Other Options for Pregnancy</a:t>
            </a:r>
            <a:endParaRPr lang="en-US" dirty="0">
              <a:solidFill>
                <a:schemeClr val="tx1"/>
              </a:solidFill>
              <a:latin typeface="Arial Rounded MT Bold" pitchFamily="34" charset="0"/>
            </a:endParaRPr>
          </a:p>
        </p:txBody>
      </p:sp>
      <p:sp>
        <p:nvSpPr>
          <p:cNvPr id="3" name="Oval 2"/>
          <p:cNvSpPr/>
          <p:nvPr/>
        </p:nvSpPr>
        <p:spPr>
          <a:xfrm>
            <a:off x="914400" y="1371600"/>
            <a:ext cx="3352800" cy="533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Embryo Freezing</a:t>
            </a:r>
          </a:p>
          <a:p>
            <a:pPr algn="ctr"/>
            <a:endParaRPr lang="en-US" sz="1600" dirty="0" smtClean="0">
              <a:solidFill>
                <a:schemeClr val="tx1"/>
              </a:solidFill>
            </a:endParaRPr>
          </a:p>
          <a:p>
            <a:pPr algn="ctr"/>
            <a:r>
              <a:rPr lang="en-US" sz="1600" dirty="0" smtClean="0">
                <a:solidFill>
                  <a:schemeClr val="tx1"/>
                </a:solidFill>
              </a:rPr>
              <a:t>Egg Freezing</a:t>
            </a:r>
          </a:p>
          <a:p>
            <a:pPr algn="ctr"/>
            <a:endParaRPr lang="en-US" sz="1600" dirty="0" smtClean="0">
              <a:solidFill>
                <a:schemeClr val="tx1"/>
              </a:solidFill>
            </a:endParaRPr>
          </a:p>
          <a:p>
            <a:pPr algn="ctr"/>
            <a:r>
              <a:rPr lang="en-US" sz="1600" dirty="0" smtClean="0">
                <a:solidFill>
                  <a:schemeClr val="tx1"/>
                </a:solidFill>
              </a:rPr>
              <a:t>Ovarian Tissue Freezing</a:t>
            </a:r>
          </a:p>
          <a:p>
            <a:pPr algn="ctr"/>
            <a:endParaRPr lang="en-US" sz="1600" dirty="0" smtClean="0">
              <a:solidFill>
                <a:schemeClr val="tx1"/>
              </a:solidFill>
            </a:endParaRPr>
          </a:p>
          <a:p>
            <a:pPr algn="ctr"/>
            <a:r>
              <a:rPr lang="en-US" sz="1600" dirty="0" smtClean="0">
                <a:solidFill>
                  <a:schemeClr val="tx1"/>
                </a:solidFill>
              </a:rPr>
              <a:t>Ovarian Suppression</a:t>
            </a:r>
          </a:p>
          <a:p>
            <a:pPr algn="ctr"/>
            <a:endParaRPr lang="en-US" sz="1600" dirty="0" smtClean="0">
              <a:solidFill>
                <a:schemeClr val="tx1"/>
              </a:solidFill>
            </a:endParaRPr>
          </a:p>
          <a:p>
            <a:pPr algn="ctr"/>
            <a:r>
              <a:rPr lang="en-US" sz="1600" dirty="0" smtClean="0">
                <a:solidFill>
                  <a:schemeClr val="tx1"/>
                </a:solidFill>
              </a:rPr>
              <a:t>Fertility-Sparing Surgery</a:t>
            </a:r>
          </a:p>
          <a:p>
            <a:pPr algn="ctr"/>
            <a:endParaRPr lang="en-US" sz="1600" dirty="0" smtClean="0">
              <a:solidFill>
                <a:schemeClr val="tx1"/>
              </a:solidFill>
            </a:endParaRPr>
          </a:p>
          <a:p>
            <a:pPr algn="ctr"/>
            <a:r>
              <a:rPr lang="en-US" sz="1600" dirty="0" smtClean="0">
                <a:solidFill>
                  <a:schemeClr val="tx1"/>
                </a:solidFill>
              </a:rPr>
              <a:t>Ovarian Transposition</a:t>
            </a:r>
          </a:p>
          <a:p>
            <a:pPr algn="ctr"/>
            <a:endParaRPr lang="en-US" sz="1600" dirty="0" smtClean="0">
              <a:solidFill>
                <a:schemeClr val="tx1"/>
              </a:solidFill>
            </a:endParaRPr>
          </a:p>
          <a:p>
            <a:pPr algn="ctr"/>
            <a:r>
              <a:rPr lang="en-US" sz="1600" dirty="0" smtClean="0">
                <a:solidFill>
                  <a:schemeClr val="tx1"/>
                </a:solidFill>
              </a:rPr>
              <a:t>Ovarian Shielding</a:t>
            </a:r>
            <a:endParaRPr lang="en-US" sz="1600" dirty="0">
              <a:solidFill>
                <a:schemeClr val="tx1"/>
              </a:solidFill>
            </a:endParaRPr>
          </a:p>
        </p:txBody>
      </p:sp>
      <p:sp>
        <p:nvSpPr>
          <p:cNvPr id="4" name="Oval 3"/>
          <p:cNvSpPr/>
          <p:nvPr/>
        </p:nvSpPr>
        <p:spPr>
          <a:xfrm>
            <a:off x="4724400" y="1371600"/>
            <a:ext cx="3276600" cy="533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Other methods of having a child include surrogacy, adoption, in-vitro fertilization, and egg donation.  While these may not be the ideal method to have a child, they do offer hope for the future.</a:t>
            </a:r>
            <a:endParaRPr lang="en-US" dirty="0">
              <a:solidFill>
                <a:schemeClr val="tx1"/>
              </a:solidFill>
            </a:endParaRPr>
          </a:p>
        </p:txBody>
      </p:sp>
    </p:spTree>
    <p:extLst>
      <p:ext uri="{BB962C8B-B14F-4D97-AF65-F5344CB8AC3E}">
        <p14:creationId xmlns:p14="http://schemas.microsoft.com/office/powerpoint/2010/main" val="121429633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76200"/>
            <a:ext cx="5181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Lucida Calligraphy" pitchFamily="66" charset="0"/>
              </a:rPr>
              <a:t>Will My Partner Still Want Me?</a:t>
            </a:r>
            <a:endParaRPr lang="en-US" sz="2000" dirty="0">
              <a:solidFill>
                <a:schemeClr val="tx1"/>
              </a:solidFill>
              <a:latin typeface="Lucida Calligraphy" pitchFamily="66" charset="0"/>
            </a:endParaRPr>
          </a:p>
        </p:txBody>
      </p:sp>
      <p:pic>
        <p:nvPicPr>
          <p:cNvPr id="1026" name="Picture 2" descr="C:\Users\ashirts2\AppData\Local\Microsoft\Windows\Temporary Internet Files\Content.IE5\MX7WH5MB\MP9004304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1981200"/>
            <a:ext cx="3733800" cy="3117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038600" y="990600"/>
            <a:ext cx="4953000" cy="54794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Baskerville Old Face" pitchFamily="18" charset="0"/>
              </a:rPr>
              <a:t>With all the questions that surround  cancer treatment, this is perhaps the most crucial question for women to have answered.  With all the possible changes that a woman might undergo, women might fear that they will be unattractive to their partners.   There are things a couple can work on to help maintain the intimacy between them.  It is important to make time to just be a couple.  While the main focus becomes treatment, it is important that time is made to connect with each other.  This can include embracing, caressing, cuddling,  and touching each other.  This touching does not have to include intimate touching.  Each person needs to have an opened mind about what intimacy includes.  Each person needs to be willing to explore other forms of  sexual pleasure and intimacy, as well.</a:t>
            </a:r>
          </a:p>
          <a:p>
            <a:pPr algn="ctr"/>
            <a:r>
              <a:rPr lang="en-US" sz="1600" dirty="0" smtClean="0">
                <a:solidFill>
                  <a:schemeClr val="tx1"/>
                </a:solidFill>
                <a:latin typeface="Baskerville Old Face" pitchFamily="18" charset="0"/>
              </a:rPr>
              <a:t>In some cases, counseling and couple’s therapy might be needed.  Especially in cases where there are extreme body changes, a couple might need  support in maintaining an a sexual relationship.  As always, communication is a key technique in sustaining a sexual relationship during treatment.</a:t>
            </a:r>
            <a:endParaRPr lang="en-US" sz="1600" dirty="0">
              <a:solidFill>
                <a:schemeClr val="tx1"/>
              </a:solidFill>
              <a:latin typeface="Baskerville Old Face" pitchFamily="18" charset="0"/>
            </a:endParaRPr>
          </a:p>
        </p:txBody>
      </p:sp>
    </p:spTree>
    <p:extLst>
      <p:ext uri="{BB962C8B-B14F-4D97-AF65-F5344CB8AC3E}">
        <p14:creationId xmlns:p14="http://schemas.microsoft.com/office/powerpoint/2010/main" val="2920075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2200" y="921326"/>
            <a:ext cx="4267200" cy="519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is important to remember while undergoing treatment, that the patient needs support as well as the patient’s partner.  The couple is under tremendous pressure and it is so important that the couple remain connected in all ways: body, mind and spirit.</a:t>
            </a:r>
            <a:endParaRPr lang="en-US" dirty="0">
              <a:solidFill>
                <a:schemeClr val="tx1"/>
              </a:solidFill>
            </a:endParaRPr>
          </a:p>
        </p:txBody>
      </p:sp>
    </p:spTree>
    <p:extLst>
      <p:ext uri="{BB962C8B-B14F-4D97-AF65-F5344CB8AC3E}">
        <p14:creationId xmlns:p14="http://schemas.microsoft.com/office/powerpoint/2010/main" val="30654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990600"/>
          </a:xfrm>
        </p:spPr>
        <p:txBody>
          <a:bodyPr/>
          <a:lstStyle/>
          <a:p>
            <a:pPr algn="ctr"/>
            <a:r>
              <a:rPr lang="en-US" sz="3600" dirty="0" smtClean="0">
                <a:solidFill>
                  <a:schemeClr val="bg1"/>
                </a:solidFill>
                <a:latin typeface="Berlin Sans FB Demi" pitchFamily="34" charset="0"/>
              </a:rPr>
              <a:t>How Are </a:t>
            </a:r>
            <a:r>
              <a:rPr lang="en-US" sz="3600" dirty="0">
                <a:solidFill>
                  <a:schemeClr val="bg1"/>
                </a:solidFill>
                <a:latin typeface="Berlin Sans FB Demi" pitchFamily="34" charset="0"/>
              </a:rPr>
              <a:t>M</a:t>
            </a:r>
            <a:r>
              <a:rPr lang="en-US" sz="3600" dirty="0" smtClean="0">
                <a:solidFill>
                  <a:schemeClr val="bg1"/>
                </a:solidFill>
                <a:latin typeface="Berlin Sans FB Demi" pitchFamily="34" charset="0"/>
              </a:rPr>
              <a:t>en Effected </a:t>
            </a:r>
            <a:r>
              <a:rPr lang="en-US" sz="3600" dirty="0">
                <a:solidFill>
                  <a:schemeClr val="bg1"/>
                </a:solidFill>
                <a:latin typeface="Berlin Sans FB Demi" pitchFamily="34" charset="0"/>
              </a:rPr>
              <a:t>B</a:t>
            </a:r>
            <a:r>
              <a:rPr lang="en-US" sz="3600" dirty="0" smtClean="0">
                <a:solidFill>
                  <a:schemeClr val="bg1"/>
                </a:solidFill>
                <a:latin typeface="Berlin Sans FB Demi" pitchFamily="34" charset="0"/>
              </a:rPr>
              <a:t>y Treatment?</a:t>
            </a:r>
            <a:endParaRPr lang="en-US" sz="3600" dirty="0">
              <a:solidFill>
                <a:schemeClr val="bg1"/>
              </a:solidFill>
              <a:latin typeface="Berlin Sans FB Demi" pitchFamily="34" charset="0"/>
            </a:endParaRPr>
          </a:p>
        </p:txBody>
      </p:sp>
      <p:pic>
        <p:nvPicPr>
          <p:cNvPr id="2050" name="Picture 2" descr="C:\Users\ashirts2\AppData\Local\Microsoft\Windows\Temporary Internet Files\Content.IE5\32AWBX8F\MP900422882[1].jpg"/>
          <p:cNvPicPr>
            <a:picLocks noChangeAspect="1" noChangeArrowheads="1"/>
          </p:cNvPicPr>
          <p:nvPr/>
        </p:nvPicPr>
        <p:blipFill rotWithShape="1">
          <a:blip r:embed="rId2">
            <a:extLst>
              <a:ext uri="{28A0092B-C50C-407E-A947-70E740481C1C}">
                <a14:useLocalDpi xmlns:a14="http://schemas.microsoft.com/office/drawing/2010/main" val="0"/>
              </a:ext>
            </a:extLst>
          </a:blip>
          <a:srcRect t="3975" r="22002"/>
          <a:stretch/>
        </p:blipFill>
        <p:spPr bwMode="auto">
          <a:xfrm>
            <a:off x="4873487" y="2438400"/>
            <a:ext cx="4038600" cy="42837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304800" y="1219200"/>
            <a:ext cx="4191000" cy="42804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Men can have similar effects to women, depending on the treatment.  Surgeries can cause loss of sensation, pain and body image issues.  Chemotherapy and Radiation can cause nausea, fatigue and decreased libido.</a:t>
            </a:r>
            <a:endParaRPr lang="en-US" dirty="0">
              <a:solidFill>
                <a:schemeClr val="tx1"/>
              </a:solidFill>
            </a:endParaRPr>
          </a:p>
        </p:txBody>
      </p:sp>
    </p:spTree>
    <p:extLst>
      <p:ext uri="{BB962C8B-B14F-4D97-AF65-F5344CB8AC3E}">
        <p14:creationId xmlns:p14="http://schemas.microsoft.com/office/powerpoint/2010/main" val="75381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228600"/>
            <a:ext cx="6934200" cy="81500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Berlin Sans FB Demi" pitchFamily="34" charset="0"/>
              </a:rPr>
              <a:t>Common Surgeries That Can Effect Sexual Function</a:t>
            </a:r>
            <a:endParaRPr lang="en-US" sz="2800" dirty="0">
              <a:latin typeface="Berlin Sans FB Demi" pitchFamily="34" charset="0"/>
            </a:endParaRPr>
          </a:p>
        </p:txBody>
      </p:sp>
      <p:sp>
        <p:nvSpPr>
          <p:cNvPr id="3" name="Rounded Rectangle 2"/>
          <p:cNvSpPr/>
          <p:nvPr/>
        </p:nvSpPr>
        <p:spPr>
          <a:xfrm>
            <a:off x="1215887" y="1295400"/>
            <a:ext cx="6629400" cy="5029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Retroperitoneal lymph node dissection</a:t>
            </a:r>
          </a:p>
          <a:p>
            <a:pPr algn="ctr"/>
            <a:r>
              <a:rPr lang="en-US" dirty="0" smtClean="0"/>
              <a:t>Bowel surgeries with ostomy</a:t>
            </a:r>
          </a:p>
          <a:p>
            <a:pPr algn="ctr"/>
            <a:r>
              <a:rPr lang="en-US" dirty="0" smtClean="0"/>
              <a:t>Radical Prostatectomy</a:t>
            </a:r>
            <a:endParaRPr lang="en-US" dirty="0"/>
          </a:p>
          <a:p>
            <a:pPr algn="ctr"/>
            <a:r>
              <a:rPr lang="en-US" dirty="0" smtClean="0"/>
              <a:t>Radical Cystectomy</a:t>
            </a:r>
          </a:p>
          <a:p>
            <a:pPr algn="ctr"/>
            <a:r>
              <a:rPr lang="en-US" dirty="0" smtClean="0"/>
              <a:t>Total Pelvic Exenteration</a:t>
            </a:r>
          </a:p>
          <a:p>
            <a:pPr algn="ctr"/>
            <a:r>
              <a:rPr lang="en-US" dirty="0" smtClean="0"/>
              <a:t>Partial Penectomy</a:t>
            </a:r>
          </a:p>
          <a:p>
            <a:pPr algn="ctr"/>
            <a:r>
              <a:rPr lang="en-US" dirty="0" smtClean="0"/>
              <a:t>Total Penectomy</a:t>
            </a:r>
          </a:p>
          <a:p>
            <a:pPr algn="ctr"/>
            <a:r>
              <a:rPr lang="en-US" dirty="0" smtClean="0"/>
              <a:t>Orchiectomy</a:t>
            </a:r>
          </a:p>
          <a:p>
            <a:pPr algn="ctr"/>
            <a:r>
              <a:rPr lang="en-US" dirty="0" smtClean="0"/>
              <a:t>Bilateral Orchiectomy</a:t>
            </a:r>
          </a:p>
          <a:p>
            <a:pPr algn="ctr"/>
            <a:endParaRPr lang="en-US" sz="2000" dirty="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p:txBody>
      </p:sp>
      <p:pic>
        <p:nvPicPr>
          <p:cNvPr id="3074" name="Picture 2" descr="C:\Users\ashirts2\AppData\Local\Microsoft\Windows\Temporary Internet Files\Content.IE5\MU5VH859\MP9004486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866" y="3856383"/>
            <a:ext cx="4210050" cy="2438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8853"/>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42" y="228600"/>
            <a:ext cx="2660650" cy="1185861"/>
          </a:xfrm>
          <a:solidFill>
            <a:schemeClr val="tx2">
              <a:lumMod val="75000"/>
            </a:schemeClr>
          </a:solidFill>
        </p:spPr>
        <p:txBody>
          <a:bodyPr/>
          <a:lstStyle/>
          <a:p>
            <a:pPr algn="ctr"/>
            <a:r>
              <a:rPr lang="en-US" sz="3200" dirty="0" smtClean="0">
                <a:solidFill>
                  <a:schemeClr val="bg1"/>
                </a:solidFill>
                <a:latin typeface="Baskerville Old Face" pitchFamily="18" charset="0"/>
              </a:rPr>
              <a:t>Chemotherapy and Radiation</a:t>
            </a:r>
            <a:endParaRPr lang="en-US" sz="3200" dirty="0">
              <a:solidFill>
                <a:schemeClr val="bg1"/>
              </a:solidFill>
              <a:latin typeface="Baskerville Old Face" pitchFamily="18" charset="0"/>
            </a:endParaRPr>
          </a:p>
        </p:txBody>
      </p:sp>
      <p:sp>
        <p:nvSpPr>
          <p:cNvPr id="3" name="Content Placeholder 2"/>
          <p:cNvSpPr>
            <a:spLocks noGrp="1"/>
          </p:cNvSpPr>
          <p:nvPr>
            <p:ph idx="1"/>
          </p:nvPr>
        </p:nvSpPr>
        <p:spPr>
          <a:xfrm>
            <a:off x="4267200" y="762000"/>
            <a:ext cx="3865323" cy="4648200"/>
          </a:xfrm>
          <a:solidFill>
            <a:schemeClr val="tx2">
              <a:lumMod val="75000"/>
            </a:schemeClr>
          </a:solidFill>
        </p:spPr>
        <p:txBody>
          <a:bodyPr/>
          <a:lstStyle/>
          <a:p>
            <a:pPr marL="0" indent="0" algn="ctr">
              <a:buNone/>
            </a:pPr>
            <a:r>
              <a:rPr lang="en-US" dirty="0" smtClean="0">
                <a:solidFill>
                  <a:schemeClr val="bg1"/>
                </a:solidFill>
              </a:rPr>
              <a:t>While is can be assumed that surgeries will cause problems with sexual function, chemotherapy and radiation can also cause issues.  While it is rare, chemotherapy can cause erectile dysfunction, infertility, and decreased sexual desire.  Radiation, because it can cause nerve and tissue damage, can cause problems with erections, infertility, and weaker orgasms.</a:t>
            </a:r>
            <a:endParaRPr lang="en-US" dirty="0">
              <a:solidFill>
                <a:schemeClr val="bg1"/>
              </a:solidFill>
            </a:endParaRPr>
          </a:p>
        </p:txBody>
      </p:sp>
      <p:sp>
        <p:nvSpPr>
          <p:cNvPr id="4" name="Text Placeholder 3"/>
          <p:cNvSpPr>
            <a:spLocks noGrp="1"/>
          </p:cNvSpPr>
          <p:nvPr>
            <p:ph type="body" sz="half" idx="2"/>
          </p:nvPr>
        </p:nvSpPr>
        <p:spPr/>
        <p:txBody>
          <a:bodyPr/>
          <a:lstStyle/>
          <a:p>
            <a:endParaRPr lang="en-US" dirty="0"/>
          </a:p>
        </p:txBody>
      </p:sp>
      <p:pic>
        <p:nvPicPr>
          <p:cNvPr id="4098" name="Picture 2" descr="C:\Users\ashirts2\AppData\Local\Microsoft\Windows\Temporary Internet Files\Content.IE5\32AWBX8F\MP9004266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92" y="1752600"/>
            <a:ext cx="2819400" cy="4343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598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626"/>
            <a:ext cx="7125113" cy="924475"/>
          </a:xfrm>
        </p:spPr>
        <p:txBody>
          <a:bodyPr/>
          <a:lstStyle/>
          <a:p>
            <a:pPr algn="ctr"/>
            <a:r>
              <a:rPr lang="en-US" dirty="0" smtClean="0">
                <a:latin typeface="Britannic Bold" pitchFamily="34" charset="0"/>
              </a:rPr>
              <a:t>Common Question asked by Men</a:t>
            </a:r>
            <a:endParaRPr lang="en-US" dirty="0">
              <a:latin typeface="Britannic Bold" pitchFamily="34" charset="0"/>
            </a:endParaRPr>
          </a:p>
        </p:txBody>
      </p:sp>
      <p:sp>
        <p:nvSpPr>
          <p:cNvPr id="3" name="Hexagon 2"/>
          <p:cNvSpPr/>
          <p:nvPr/>
        </p:nvSpPr>
        <p:spPr>
          <a:xfrm>
            <a:off x="304800" y="1103243"/>
            <a:ext cx="2289314" cy="2030896"/>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 I Still Have Sex During Treatment?</a:t>
            </a:r>
            <a:endParaRPr lang="en-US" dirty="0">
              <a:solidFill>
                <a:schemeClr val="bg1"/>
              </a:solidFill>
            </a:endParaRPr>
          </a:p>
        </p:txBody>
      </p:sp>
      <p:sp>
        <p:nvSpPr>
          <p:cNvPr id="4" name="Hexagon 3"/>
          <p:cNvSpPr/>
          <p:nvPr/>
        </p:nvSpPr>
        <p:spPr>
          <a:xfrm>
            <a:off x="3445565" y="2065682"/>
            <a:ext cx="2362200" cy="2209800"/>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Will I Still Be Able To Function Normally After </a:t>
            </a:r>
            <a:r>
              <a:rPr lang="en-US" dirty="0">
                <a:solidFill>
                  <a:schemeClr val="bg1"/>
                </a:solidFill>
              </a:rPr>
              <a:t>T</a:t>
            </a:r>
            <a:r>
              <a:rPr lang="en-US" dirty="0" smtClean="0">
                <a:solidFill>
                  <a:schemeClr val="bg1"/>
                </a:solidFill>
              </a:rPr>
              <a:t>reatment?</a:t>
            </a:r>
            <a:endParaRPr lang="en-US" dirty="0">
              <a:solidFill>
                <a:schemeClr val="bg1"/>
              </a:solidFill>
            </a:endParaRPr>
          </a:p>
        </p:txBody>
      </p:sp>
      <p:sp>
        <p:nvSpPr>
          <p:cNvPr id="5" name="Hexagon 4"/>
          <p:cNvSpPr/>
          <p:nvPr/>
        </p:nvSpPr>
        <p:spPr>
          <a:xfrm>
            <a:off x="6549887" y="1007165"/>
            <a:ext cx="2286000" cy="1981200"/>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Will I Look After Treatment?</a:t>
            </a:r>
            <a:endParaRPr lang="en-US" dirty="0"/>
          </a:p>
        </p:txBody>
      </p:sp>
      <p:sp>
        <p:nvSpPr>
          <p:cNvPr id="6" name="Hexagon 5"/>
          <p:cNvSpPr/>
          <p:nvPr/>
        </p:nvSpPr>
        <p:spPr>
          <a:xfrm>
            <a:off x="371061" y="3962400"/>
            <a:ext cx="2362200" cy="2438400"/>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Treatment, Will It Be Possible For Me To Have Children?</a:t>
            </a:r>
            <a:endParaRPr lang="en-US" dirty="0"/>
          </a:p>
        </p:txBody>
      </p:sp>
      <p:sp>
        <p:nvSpPr>
          <p:cNvPr id="7" name="Hexagon 6"/>
          <p:cNvSpPr/>
          <p:nvPr/>
        </p:nvSpPr>
        <p:spPr>
          <a:xfrm>
            <a:off x="6245087" y="3694043"/>
            <a:ext cx="2590800" cy="2706757"/>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Will My Partner Still Want Me After Treatment?</a:t>
            </a:r>
            <a:endParaRPr lang="en-US" dirty="0"/>
          </a:p>
        </p:txBody>
      </p:sp>
    </p:spTree>
    <p:extLst>
      <p:ext uri="{BB962C8B-B14F-4D97-AF65-F5344CB8AC3E}">
        <p14:creationId xmlns:p14="http://schemas.microsoft.com/office/powerpoint/2010/main" val="5192501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By Amanda Staker Shirts</a:t>
            </a:r>
            <a:endParaRPr lang="en-US" dirty="0"/>
          </a:p>
        </p:txBody>
      </p:sp>
      <p:sp>
        <p:nvSpPr>
          <p:cNvPr id="3" name="Content Placeholder 2"/>
          <p:cNvSpPr>
            <a:spLocks noGrp="1"/>
          </p:cNvSpPr>
          <p:nvPr>
            <p:ph idx="1"/>
          </p:nvPr>
        </p:nvSpPr>
        <p:spPr/>
        <p:txBody>
          <a:bodyPr/>
          <a:lstStyle/>
          <a:p>
            <a:pPr marL="0" indent="0" algn="ctr">
              <a:buNone/>
            </a:pPr>
            <a:r>
              <a:rPr lang="en-US" dirty="0" smtClean="0"/>
              <a:t>Professor Cathy Carey</a:t>
            </a:r>
          </a:p>
          <a:p>
            <a:pPr marL="0" indent="0" algn="ctr">
              <a:buNone/>
            </a:pPr>
            <a:r>
              <a:rPr lang="en-US" dirty="0" smtClean="0"/>
              <a:t>FHS 2450: Human Sexuality</a:t>
            </a:r>
          </a:p>
          <a:p>
            <a:pPr marL="0" indent="0" algn="ctr">
              <a:buNone/>
            </a:pPr>
            <a:r>
              <a:rPr lang="en-US" dirty="0" smtClean="0"/>
              <a:t>November 15, 2012</a:t>
            </a:r>
          </a:p>
        </p:txBody>
      </p:sp>
    </p:spTree>
    <p:extLst>
      <p:ext uri="{BB962C8B-B14F-4D97-AF65-F5344CB8AC3E}">
        <p14:creationId xmlns:p14="http://schemas.microsoft.com/office/powerpoint/2010/main" val="996628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Will I Be Able to Have Sex During Treatment?</a:t>
            </a:r>
            <a:endParaRPr lang="en-US" dirty="0">
              <a:solidFill>
                <a:schemeClr val="tx1"/>
              </a:solidFill>
            </a:endParaRPr>
          </a:p>
        </p:txBody>
      </p:sp>
      <p:sp>
        <p:nvSpPr>
          <p:cNvPr id="3" name="Text Placeholder 2"/>
          <p:cNvSpPr>
            <a:spLocks noGrp="1"/>
          </p:cNvSpPr>
          <p:nvPr>
            <p:ph type="body" idx="1"/>
          </p:nvPr>
        </p:nvSpPr>
        <p:spPr/>
        <p:txBody>
          <a:bodyPr/>
          <a:lstStyle/>
          <a:p>
            <a:pPr algn="ctr"/>
            <a:r>
              <a:rPr lang="en-US" sz="2800" dirty="0" smtClean="0">
                <a:solidFill>
                  <a:schemeClr val="tx1"/>
                </a:solidFill>
                <a:latin typeface="Algerian" pitchFamily="82" charset="0"/>
              </a:rPr>
              <a:t>Surgery</a:t>
            </a:r>
            <a:endParaRPr lang="en-US" sz="2800" dirty="0">
              <a:solidFill>
                <a:schemeClr val="tx1"/>
              </a:solidFill>
              <a:latin typeface="Algerian" pitchFamily="82" charset="0"/>
            </a:endParaRPr>
          </a:p>
        </p:txBody>
      </p:sp>
      <p:sp>
        <p:nvSpPr>
          <p:cNvPr id="4" name="Content Placeholder 3"/>
          <p:cNvSpPr>
            <a:spLocks noGrp="1"/>
          </p:cNvSpPr>
          <p:nvPr>
            <p:ph sz="half" idx="2"/>
          </p:nvPr>
        </p:nvSpPr>
        <p:spPr/>
        <p:txBody>
          <a:bodyPr>
            <a:normAutofit/>
          </a:bodyPr>
          <a:lstStyle/>
          <a:p>
            <a:pPr marL="0" indent="0" algn="ctr">
              <a:buNone/>
            </a:pPr>
            <a:r>
              <a:rPr lang="en-US" sz="2000" dirty="0" smtClean="0">
                <a:solidFill>
                  <a:schemeClr val="tx1"/>
                </a:solidFill>
                <a:latin typeface="Algerian" pitchFamily="82" charset="0"/>
              </a:rPr>
              <a:t>Sex immediately following surgery is not usually recommended.  The body needs time to heal, typically 6 to 8 weeks.  Once the surgeon has determined that a wound is healed, then sexual activities can be resumed.</a:t>
            </a:r>
            <a:endParaRPr lang="en-US" sz="2000" dirty="0">
              <a:solidFill>
                <a:schemeClr val="tx1"/>
              </a:solidFill>
              <a:latin typeface="Algerian" pitchFamily="82" charset="0"/>
            </a:endParaRPr>
          </a:p>
        </p:txBody>
      </p:sp>
      <p:sp>
        <p:nvSpPr>
          <p:cNvPr id="5" name="Text Placeholder 4"/>
          <p:cNvSpPr>
            <a:spLocks noGrp="1"/>
          </p:cNvSpPr>
          <p:nvPr>
            <p:ph type="body" sz="quarter" idx="3"/>
          </p:nvPr>
        </p:nvSpPr>
        <p:spPr>
          <a:xfrm>
            <a:off x="4953000" y="1905000"/>
            <a:ext cx="3142488" cy="576262"/>
          </a:xfrm>
        </p:spPr>
        <p:txBody>
          <a:bodyPr/>
          <a:lstStyle/>
          <a:p>
            <a:pPr algn="ctr"/>
            <a:r>
              <a:rPr lang="en-US" sz="2000" dirty="0" smtClean="0">
                <a:solidFill>
                  <a:schemeClr val="tx1"/>
                </a:solidFill>
              </a:rPr>
              <a:t>Chemotherapy and Radiation</a:t>
            </a:r>
            <a:endParaRPr lang="en-US" sz="2000" dirty="0">
              <a:solidFill>
                <a:schemeClr val="tx1"/>
              </a:solidFill>
            </a:endParaRPr>
          </a:p>
        </p:txBody>
      </p:sp>
      <p:sp>
        <p:nvSpPr>
          <p:cNvPr id="6" name="Content Placeholder 5"/>
          <p:cNvSpPr>
            <a:spLocks noGrp="1"/>
          </p:cNvSpPr>
          <p:nvPr>
            <p:ph sz="quarter" idx="4"/>
          </p:nvPr>
        </p:nvSpPr>
        <p:spPr/>
        <p:txBody>
          <a:bodyPr/>
          <a:lstStyle/>
          <a:p>
            <a:pPr marL="0" indent="0" algn="ctr">
              <a:buNone/>
            </a:pPr>
            <a:r>
              <a:rPr lang="en-US" dirty="0" smtClean="0">
                <a:solidFill>
                  <a:schemeClr val="tx1"/>
                </a:solidFill>
              </a:rPr>
              <a:t>Most Chemotherapy drugs are not excreted in seminal fluids.  Therefore, sexual activity is not prohibited. However, checking with an oncologist before having sex is always recommended.  The same advice is given for radiation treatments.</a:t>
            </a:r>
            <a:endParaRPr lang="en-US" dirty="0">
              <a:solidFill>
                <a:schemeClr val="tx1"/>
              </a:solidFill>
            </a:endParaRPr>
          </a:p>
        </p:txBody>
      </p:sp>
    </p:spTree>
    <p:extLst>
      <p:ext uri="{BB962C8B-B14F-4D97-AF65-F5344CB8AC3E}">
        <p14:creationId xmlns:p14="http://schemas.microsoft.com/office/powerpoint/2010/main" val="2090813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304800"/>
            <a:ext cx="5867400" cy="6858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Will I Still Be Able to Function Normally  After Treatment?</a:t>
            </a:r>
            <a:endParaRPr lang="en-US" sz="2000" dirty="0">
              <a:solidFill>
                <a:schemeClr val="bg1"/>
              </a:solidFill>
            </a:endParaRPr>
          </a:p>
        </p:txBody>
      </p:sp>
      <p:pic>
        <p:nvPicPr>
          <p:cNvPr id="1026" name="Picture 2" descr="C:\Users\ashirts2\AppData\Local\Microsoft\Windows\Temporary Internet Files\Content.IE5\U9TLOXO1\MP9004440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323469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ounded Rectangle 2"/>
          <p:cNvSpPr/>
          <p:nvPr/>
        </p:nvSpPr>
        <p:spPr>
          <a:xfrm>
            <a:off x="381000" y="1371600"/>
            <a:ext cx="4724400" cy="52578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Most surgeries require a healing period and won’t interfere with sexual function.  However, there could be some nerve dysfunction that may be permanent or temporary. This nerve dysfunction could range from decreased sensation to erectile disorders. There are options if this occurs, so be willing to discuss any complications with a physician. In regards to chemotherapy and radiation treatment, sexual problems are rare but not completely uncommon.  Again, keeping an open dialogue with the health care professionals can offer up solutions.</a:t>
            </a:r>
            <a:endParaRPr lang="en-US" dirty="0"/>
          </a:p>
        </p:txBody>
      </p:sp>
    </p:spTree>
    <p:extLst>
      <p:ext uri="{BB962C8B-B14F-4D97-AF65-F5344CB8AC3E}">
        <p14:creationId xmlns:p14="http://schemas.microsoft.com/office/powerpoint/2010/main" val="42832404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752600" y="152400"/>
            <a:ext cx="5486400" cy="762000"/>
          </a:xfrm>
          <a:prstGeom prst="snip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Rockwell Extra Bold" pitchFamily="18" charset="0"/>
              </a:rPr>
              <a:t>How Will I Look After Treatment?</a:t>
            </a:r>
            <a:endParaRPr lang="en-US" sz="2400" dirty="0">
              <a:solidFill>
                <a:schemeClr val="bg1"/>
              </a:solidFill>
              <a:latin typeface="Rockwell Extra Bold" pitchFamily="18" charset="0"/>
            </a:endParaRPr>
          </a:p>
        </p:txBody>
      </p:sp>
      <p:sp>
        <p:nvSpPr>
          <p:cNvPr id="4" name="Snip Diagonal Corner Rectangle 3"/>
          <p:cNvSpPr/>
          <p:nvPr/>
        </p:nvSpPr>
        <p:spPr>
          <a:xfrm>
            <a:off x="298174" y="1104900"/>
            <a:ext cx="8686800" cy="5562600"/>
          </a:xfrm>
          <a:prstGeom prst="snip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Chemotherapy and radiation have little effect on appearance, but surgery can dramatically alter appearance. If body is dramatically altered, there area options that can be explored.  Plastic surgery has helped to improve body appearances and function after disfiguring surgeries.  There are also surgical options to help restore function.  These surgeries can range from nerve restoration to implants.  Before deciding on a course of restoration surgery, consult a plastic surgeon.</a:t>
            </a:r>
          </a:p>
          <a:p>
            <a:pPr algn="ctr"/>
            <a:r>
              <a:rPr lang="en-US" dirty="0" smtClean="0">
                <a:solidFill>
                  <a:schemeClr val="bg1"/>
                </a:solidFill>
              </a:rPr>
              <a:t>If restoration surgery is not an option, counseling</a:t>
            </a:r>
            <a:endParaRPr lang="en-US" dirty="0">
              <a:solidFill>
                <a:schemeClr val="bg1"/>
              </a:solidFill>
            </a:endParaRPr>
          </a:p>
          <a:p>
            <a:pPr algn="ctr"/>
            <a:r>
              <a:rPr lang="en-US" dirty="0">
                <a:solidFill>
                  <a:schemeClr val="bg1"/>
                </a:solidFill>
              </a:rPr>
              <a:t>a</a:t>
            </a:r>
            <a:r>
              <a:rPr lang="en-US" dirty="0" smtClean="0">
                <a:solidFill>
                  <a:schemeClr val="bg1"/>
                </a:solidFill>
              </a:rPr>
              <a:t>nd therapy might be needed to cope with these</a:t>
            </a:r>
          </a:p>
          <a:p>
            <a:pPr algn="ctr"/>
            <a:r>
              <a:rPr lang="en-US" dirty="0" smtClean="0">
                <a:solidFill>
                  <a:schemeClr val="bg1"/>
                </a:solidFill>
              </a:rPr>
              <a:t>changes.         </a:t>
            </a: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r"/>
            <a:endParaRPr lang="en-US" dirty="0" smtClean="0">
              <a:solidFill>
                <a:schemeClr val="bg1"/>
              </a:solidFill>
            </a:endParaRPr>
          </a:p>
          <a:p>
            <a:pPr algn="ctr"/>
            <a:endParaRPr lang="en-US" dirty="0">
              <a:solidFill>
                <a:schemeClr val="bg1"/>
              </a:solidFill>
            </a:endParaRPr>
          </a:p>
          <a:p>
            <a:pPr algn="ctr"/>
            <a:endParaRPr lang="en-US" dirty="0">
              <a:solidFill>
                <a:schemeClr val="bg1"/>
              </a:solidFill>
            </a:endParaRPr>
          </a:p>
        </p:txBody>
      </p:sp>
      <p:pic>
        <p:nvPicPr>
          <p:cNvPr id="1027" name="Picture 3" descr="C:\Users\ashirts2\AppData\Local\Microsoft\Windows\Temporary Internet Files\Content.IE5\RC15N2AL\MP900443187[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689"/>
          <a:stretch/>
        </p:blipFill>
        <p:spPr bwMode="auto">
          <a:xfrm>
            <a:off x="638691" y="4129087"/>
            <a:ext cx="2300701" cy="25384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20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371600" y="228600"/>
            <a:ext cx="6248400" cy="914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stellar" pitchFamily="18" charset="0"/>
                <a:ea typeface="Mathematica7" pitchFamily="2" charset="0"/>
              </a:rPr>
              <a:t>Will I Still Be Able To Have Children After Treatment?</a:t>
            </a:r>
            <a:endParaRPr lang="en-US" dirty="0">
              <a:solidFill>
                <a:schemeClr val="tx1"/>
              </a:solidFill>
              <a:latin typeface="Castellar" pitchFamily="18" charset="0"/>
              <a:ea typeface="Mathematica7" pitchFamily="2" charset="0"/>
            </a:endParaRPr>
          </a:p>
        </p:txBody>
      </p:sp>
      <p:pic>
        <p:nvPicPr>
          <p:cNvPr id="2050" name="Picture 2" descr="C:\Users\ashirts2\AppData\Local\Microsoft\Windows\Temporary Internet Files\Content.IE5\P3QWQRLV\MP9004394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429000" cy="320344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1371600"/>
            <a:ext cx="39624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Most surgeries, chemotherapy and radiation inhibit the ability to have children. So having children after treatment is facilitated by sperm salvage prior to treatment. These methods include freezing of semen and sperm, as well as freezing testicular tissue.  If preservation is unable to be performed using these methods, sperm donation and banks pose another option.  If these methods are undesirable to the patient, adoption is always an option.  While these approaches may not be ideal, they do offer hope for the future.</a:t>
            </a:r>
            <a:endParaRPr lang="en-US" dirty="0">
              <a:solidFill>
                <a:schemeClr val="tx1"/>
              </a:solidFill>
            </a:endParaRPr>
          </a:p>
        </p:txBody>
      </p:sp>
    </p:spTree>
    <p:extLst>
      <p:ext uri="{BB962C8B-B14F-4D97-AF65-F5344CB8AC3E}">
        <p14:creationId xmlns:p14="http://schemas.microsoft.com/office/powerpoint/2010/main" val="27716225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sz="4000" b="1" dirty="0" smtClean="0">
                <a:solidFill>
                  <a:schemeClr val="tx1"/>
                </a:solidFill>
                <a:latin typeface="Blackadder ITC" pitchFamily="82" charset="0"/>
              </a:rPr>
              <a:t>Will My Partner Still Want Me?</a:t>
            </a:r>
            <a:endParaRPr lang="en-US" sz="4000" b="1" dirty="0">
              <a:solidFill>
                <a:schemeClr val="tx1"/>
              </a:solidFill>
              <a:latin typeface="Blackadder ITC" pitchFamily="82" charset="0"/>
            </a:endParaRPr>
          </a:p>
        </p:txBody>
      </p:sp>
      <p:sp>
        <p:nvSpPr>
          <p:cNvPr id="4" name="Rounded Rectangle 3"/>
          <p:cNvSpPr/>
          <p:nvPr/>
        </p:nvSpPr>
        <p:spPr>
          <a:xfrm>
            <a:off x="434009" y="990600"/>
            <a:ext cx="83058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Dealing with the diagnosis of cancer subjects a couple to tremendous pressures.  Coping with the changes that can occur, presents a whole new set of challenges.  That is why it is important for a couple, while undergoing treatment, to make time for intimacy.  This intimacy doesn’t have to include sexual intercourse but should include embracing, touching, and sharing feelings and thought.  This will help to ensure an intimate relationship after treatment.  If a couple is experiencing difficulties in this area, enlisting the help of a therapist is recommended.</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pic>
        <p:nvPicPr>
          <p:cNvPr id="3074" name="Picture 2" descr="C:\Users\ashirts2\AppData\Local\Microsoft\Windows\Temporary Internet Files\Content.IE5\RC15N2AL\MP9004464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44" y="4013642"/>
            <a:ext cx="7696200" cy="27482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39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838200" y="152400"/>
            <a:ext cx="7315200" cy="1219200"/>
          </a:xfrm>
          <a:prstGeom prst="beve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stellar" pitchFamily="18" charset="0"/>
              </a:rPr>
              <a:t>Types of Therapy Available</a:t>
            </a:r>
            <a:endParaRPr lang="en-US" sz="2400" dirty="0">
              <a:latin typeface="Castellar" pitchFamily="18" charset="0"/>
            </a:endParaRPr>
          </a:p>
        </p:txBody>
      </p:sp>
      <p:pic>
        <p:nvPicPr>
          <p:cNvPr id="4099" name="Picture 3" descr="C:\Users\ashirts2\AppData\Local\Microsoft\Windows\Temporary Internet Files\Content.IE5\RC15N2AL\MP9004485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584655"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91378" y="1676400"/>
            <a:ext cx="4056822" cy="4572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stellar" pitchFamily="18" charset="0"/>
              </a:rPr>
              <a:t>Sexual Rehabilitation Programs</a:t>
            </a:r>
          </a:p>
          <a:p>
            <a:pPr algn="ctr"/>
            <a:endParaRPr lang="en-US" sz="2400" dirty="0" smtClean="0">
              <a:solidFill>
                <a:schemeClr val="tx1"/>
              </a:solidFill>
              <a:latin typeface="Castellar" pitchFamily="18" charset="0"/>
            </a:endParaRPr>
          </a:p>
          <a:p>
            <a:pPr algn="ctr"/>
            <a:r>
              <a:rPr lang="en-US" sz="2400" dirty="0" smtClean="0">
                <a:solidFill>
                  <a:schemeClr val="tx1"/>
                </a:solidFill>
                <a:latin typeface="Castellar" pitchFamily="18" charset="0"/>
              </a:rPr>
              <a:t>Sexual </a:t>
            </a:r>
            <a:r>
              <a:rPr lang="en-US" sz="2400" dirty="0">
                <a:solidFill>
                  <a:schemeClr val="tx1"/>
                </a:solidFill>
                <a:latin typeface="Castellar" pitchFamily="18" charset="0"/>
              </a:rPr>
              <a:t>D</a:t>
            </a:r>
            <a:r>
              <a:rPr lang="en-US" sz="2400" dirty="0" smtClean="0">
                <a:solidFill>
                  <a:schemeClr val="tx1"/>
                </a:solidFill>
                <a:latin typeface="Castellar" pitchFamily="18" charset="0"/>
              </a:rPr>
              <a:t>ysfunction Clinics</a:t>
            </a:r>
          </a:p>
          <a:p>
            <a:pPr algn="ctr"/>
            <a:endParaRPr lang="en-US" sz="2400" dirty="0" smtClean="0">
              <a:solidFill>
                <a:schemeClr val="tx1"/>
              </a:solidFill>
              <a:latin typeface="Castellar" pitchFamily="18" charset="0"/>
            </a:endParaRPr>
          </a:p>
          <a:p>
            <a:pPr algn="ctr"/>
            <a:r>
              <a:rPr lang="en-US" sz="2400" dirty="0" smtClean="0">
                <a:solidFill>
                  <a:schemeClr val="tx1"/>
                </a:solidFill>
                <a:latin typeface="Castellar" pitchFamily="18" charset="0"/>
              </a:rPr>
              <a:t>Sex Therapists</a:t>
            </a:r>
          </a:p>
          <a:p>
            <a:pPr algn="ctr"/>
            <a:endParaRPr lang="en-US" sz="2400" dirty="0">
              <a:solidFill>
                <a:schemeClr val="tx1"/>
              </a:solidFill>
              <a:latin typeface="Castellar" pitchFamily="18" charset="0"/>
            </a:endParaRPr>
          </a:p>
          <a:p>
            <a:pPr algn="ctr"/>
            <a:r>
              <a:rPr lang="en-US" sz="2400" dirty="0" smtClean="0">
                <a:solidFill>
                  <a:schemeClr val="tx1"/>
                </a:solidFill>
                <a:latin typeface="Castellar" pitchFamily="18" charset="0"/>
              </a:rPr>
              <a:t>Psychotherapy</a:t>
            </a:r>
            <a:endParaRPr lang="en-US" sz="2400" dirty="0">
              <a:solidFill>
                <a:schemeClr val="tx1"/>
              </a:solidFill>
              <a:latin typeface="Castellar" pitchFamily="18" charset="0"/>
            </a:endParaRPr>
          </a:p>
        </p:txBody>
      </p:sp>
    </p:spTree>
    <p:extLst>
      <p:ext uri="{BB962C8B-B14F-4D97-AF65-F5344CB8AC3E}">
        <p14:creationId xmlns:p14="http://schemas.microsoft.com/office/powerpoint/2010/main" val="12584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ipe(down)">
                                      <p:cBhvr>
                                        <p:cTn id="1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596348"/>
            <a:ext cx="4648200" cy="563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While cancer may alter things, it does not have to destroy all things.  There is support available for all people who are effected by cancer. The American Cancer Society, The American Cancer Society Patient Navigator Program, Cancer Resource Centers, Cancer Survivors Network, Hope Lodge, I Can Hope, and Road to Recovery are just a few programs that can offer suggestion and support for treatments and after treatments.</a:t>
            </a:r>
            <a:endParaRPr lang="en-US" dirty="0">
              <a:solidFill>
                <a:schemeClr val="tx1"/>
              </a:solidFill>
            </a:endParaRPr>
          </a:p>
        </p:txBody>
      </p:sp>
      <p:pic>
        <p:nvPicPr>
          <p:cNvPr id="5122" name="Picture 2" descr="C:\Users\ashirts2\AppData\Local\Microsoft\Windows\Temporary Internet Files\Content.IE5\GRGC5TB5\MC9004326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shirts2\AppData\Local\Microsoft\Windows\Temporary Internet Files\Content.IE5\P3QWQRLV\MC9004326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7244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6696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0200" y="228600"/>
            <a:ext cx="5867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Forte" pitchFamily="66" charset="0"/>
              </a:rPr>
              <a:t>A Special Thanks to the Following </a:t>
            </a:r>
          </a:p>
          <a:p>
            <a:pPr algn="ctr"/>
            <a:r>
              <a:rPr lang="en-US" sz="2400" dirty="0" smtClean="0">
                <a:solidFill>
                  <a:schemeClr val="tx1"/>
                </a:solidFill>
                <a:latin typeface="Forte" pitchFamily="66" charset="0"/>
              </a:rPr>
              <a:t>Reference page</a:t>
            </a:r>
            <a:endParaRPr lang="en-US" sz="2400" dirty="0">
              <a:solidFill>
                <a:schemeClr val="tx1"/>
              </a:solidFill>
              <a:latin typeface="Forte" pitchFamily="66" charset="0"/>
            </a:endParaRPr>
          </a:p>
        </p:txBody>
      </p:sp>
      <p:sp>
        <p:nvSpPr>
          <p:cNvPr id="3" name="TextBox 2"/>
          <p:cNvSpPr txBox="1"/>
          <p:nvPr/>
        </p:nvSpPr>
        <p:spPr>
          <a:xfrm>
            <a:off x="914400" y="1664876"/>
            <a:ext cx="7559966" cy="3539430"/>
          </a:xfrm>
          <a:prstGeom prst="rect">
            <a:avLst/>
          </a:prstGeom>
          <a:noFill/>
        </p:spPr>
        <p:txBody>
          <a:bodyPr wrap="square" rtlCol="0">
            <a:spAutoFit/>
          </a:bodyPr>
          <a:lstStyle/>
          <a:p>
            <a:r>
              <a:rPr lang="en-US" sz="1400" i="1" dirty="0"/>
              <a:t>Cancer and Fertility</a:t>
            </a:r>
            <a:r>
              <a:rPr lang="en-US" sz="1400" dirty="0"/>
              <a:t>. </a:t>
            </a:r>
            <a:r>
              <a:rPr lang="en-US" sz="1400" dirty="0" err="1"/>
              <a:t>N.p</a:t>
            </a:r>
            <a:r>
              <a:rPr lang="en-US" sz="1400" dirty="0"/>
              <a:t>.: Huntsman Cancer Institute, 2012. Print.</a:t>
            </a:r>
          </a:p>
          <a:p>
            <a:endParaRPr lang="en-US" sz="1400" dirty="0"/>
          </a:p>
          <a:p>
            <a:r>
              <a:rPr lang="en-US" sz="1400" i="1" dirty="0"/>
              <a:t>Fertile Hope: Fertility Resources for Cancer Patients and Survivors</a:t>
            </a:r>
            <a:r>
              <a:rPr lang="en-US" sz="1400" dirty="0"/>
              <a:t>. Austin: Lance </a:t>
            </a:r>
            <a:r>
              <a:rPr lang="en-US" sz="1400" dirty="0" smtClean="0"/>
              <a:t>    Armstrong </a:t>
            </a:r>
            <a:r>
              <a:rPr lang="en-US" sz="1400" dirty="0"/>
              <a:t>Foundation, 2012. Print.</a:t>
            </a:r>
          </a:p>
          <a:p>
            <a:endParaRPr lang="en-US" sz="1400" dirty="0"/>
          </a:p>
          <a:p>
            <a:r>
              <a:rPr lang="en-US" sz="1400" i="1" dirty="0"/>
              <a:t>Managing Radiation Therapy Side Effects: What Men Can Do About Changes in Sexuality and Fertility</a:t>
            </a:r>
            <a:r>
              <a:rPr lang="en-US" sz="1400" dirty="0"/>
              <a:t>. </a:t>
            </a:r>
            <a:r>
              <a:rPr lang="en-US" sz="1400" dirty="0" err="1"/>
              <a:t>N.p</a:t>
            </a:r>
            <a:r>
              <a:rPr lang="en-US" sz="1400" dirty="0"/>
              <a:t>.: National Cancer Institute, 2007. Print.</a:t>
            </a:r>
          </a:p>
          <a:p>
            <a:endParaRPr lang="en-US" sz="1400" dirty="0"/>
          </a:p>
          <a:p>
            <a:r>
              <a:rPr lang="en-US" sz="1400" i="1" dirty="0"/>
              <a:t>Managing Radiation Therapy Side Effects: What Women Can Do About Changes in Sexuality and Fertility</a:t>
            </a:r>
            <a:r>
              <a:rPr lang="en-US" sz="1400" dirty="0"/>
              <a:t>. </a:t>
            </a:r>
            <a:r>
              <a:rPr lang="en-US" sz="1400" dirty="0" err="1"/>
              <a:t>N.p</a:t>
            </a:r>
            <a:r>
              <a:rPr lang="en-US" sz="1400" dirty="0"/>
              <a:t>.: National Cancer Institute, 2007. Print.</a:t>
            </a:r>
          </a:p>
          <a:p>
            <a:endParaRPr lang="en-US" sz="1400" dirty="0"/>
          </a:p>
          <a:p>
            <a:r>
              <a:rPr lang="en-US" sz="1400" dirty="0" err="1"/>
              <a:t>Schover</a:t>
            </a:r>
            <a:r>
              <a:rPr lang="en-US" sz="1400" dirty="0"/>
              <a:t>, Leslie R., PhD, comp. </a:t>
            </a:r>
            <a:r>
              <a:rPr lang="en-US" sz="1400" i="1" dirty="0"/>
              <a:t>Sexuality for the Man With Cancer</a:t>
            </a:r>
            <a:r>
              <a:rPr lang="en-US" sz="1400" dirty="0"/>
              <a:t>. </a:t>
            </a:r>
            <a:r>
              <a:rPr lang="en-US" sz="1400" dirty="0" err="1"/>
              <a:t>N.p</a:t>
            </a:r>
            <a:r>
              <a:rPr lang="en-US" sz="1400" dirty="0"/>
              <a:t>.: American Cancer Society, 2006. Print.</a:t>
            </a:r>
          </a:p>
          <a:p>
            <a:endParaRPr lang="en-US" sz="1400" dirty="0"/>
          </a:p>
          <a:p>
            <a:r>
              <a:rPr lang="en-US" sz="1400" dirty="0" err="1"/>
              <a:t>Schover</a:t>
            </a:r>
            <a:r>
              <a:rPr lang="en-US" sz="1400" dirty="0"/>
              <a:t>, Leslie R., PhD, comp. </a:t>
            </a:r>
            <a:r>
              <a:rPr lang="en-US" sz="1400" i="1" dirty="0"/>
              <a:t>Sexuality for the Woman with Cancer.</a:t>
            </a:r>
            <a:r>
              <a:rPr lang="en-US" sz="1400" dirty="0"/>
              <a:t> </a:t>
            </a:r>
            <a:r>
              <a:rPr lang="en-US" sz="1400" dirty="0" err="1"/>
              <a:t>N.p</a:t>
            </a:r>
            <a:r>
              <a:rPr lang="en-US" sz="1400" dirty="0"/>
              <a:t>.: American Cancer Society, 2011. Print.</a:t>
            </a:r>
          </a:p>
        </p:txBody>
      </p:sp>
    </p:spTree>
    <p:extLst>
      <p:ext uri="{BB962C8B-B14F-4D97-AF65-F5344CB8AC3E}">
        <p14:creationId xmlns:p14="http://schemas.microsoft.com/office/powerpoint/2010/main" val="153664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Importance of Sex </a:t>
            </a:r>
            <a:endParaRPr lang="en-US" dirty="0"/>
          </a:p>
        </p:txBody>
      </p:sp>
      <p:sp>
        <p:nvSpPr>
          <p:cNvPr id="3" name="Content Placeholder 2"/>
          <p:cNvSpPr>
            <a:spLocks noGrp="1"/>
          </p:cNvSpPr>
          <p:nvPr>
            <p:ph idx="1"/>
          </p:nvPr>
        </p:nvSpPr>
        <p:spPr/>
        <p:txBody>
          <a:bodyPr/>
          <a:lstStyle/>
          <a:p>
            <a:r>
              <a:rPr lang="en-US" dirty="0" smtClean="0"/>
              <a:t>Sex and Sexuality are common aspects of everyday life.  As stated by The American Cancer Society, “Feelings about sexuality affect our zest for living, our self image, and our relationships with others.”</a:t>
            </a:r>
            <a:endParaRPr lang="en-US" dirty="0"/>
          </a:p>
        </p:txBody>
      </p:sp>
    </p:spTree>
    <p:extLst>
      <p:ext uri="{BB962C8B-B14F-4D97-AF65-F5344CB8AC3E}">
        <p14:creationId xmlns:p14="http://schemas.microsoft.com/office/powerpoint/2010/main" val="4276586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Treatments Can Effect a Woman’s Sexuality</a:t>
            </a:r>
            <a:endParaRPr lang="en-US" dirty="0"/>
          </a:p>
        </p:txBody>
      </p:sp>
      <p:sp>
        <p:nvSpPr>
          <p:cNvPr id="3" name="Text Placeholder 2"/>
          <p:cNvSpPr>
            <a:spLocks noGrp="1"/>
          </p:cNvSpPr>
          <p:nvPr>
            <p:ph type="body" sz="half" idx="2"/>
          </p:nvPr>
        </p:nvSpPr>
        <p:spPr/>
        <p:txBody>
          <a:bodyPr/>
          <a:lstStyle/>
          <a:p>
            <a:pPr algn="ctr"/>
            <a:endParaRPr lang="en-US" dirty="0" smtClean="0"/>
          </a:p>
          <a:p>
            <a:pPr algn="ctr"/>
            <a:endParaRPr lang="en-US" dirty="0"/>
          </a:p>
          <a:p>
            <a:pPr algn="ctr"/>
            <a:r>
              <a:rPr lang="en-US" dirty="0" smtClean="0"/>
              <a:t>The type of treatment a woman chooses to manage her cancer can have a variety of effects on her sexuality.  Surgery can cause pain issues, appearance changes, and premature menopause.  If chemotherapy and/or radiation are chosen, there can be loss of energy, decreased libido and body image disturbances.</a:t>
            </a:r>
            <a:endParaRPr lang="en-US" dirty="0"/>
          </a:p>
        </p:txBody>
      </p:sp>
      <p:sp>
        <p:nvSpPr>
          <p:cNvPr id="4" name="Picture Placeholder 3"/>
          <p:cNvSpPr>
            <a:spLocks noGrp="1"/>
          </p:cNvSpPr>
          <p:nvPr>
            <p:ph type="pic" sz="quarter" idx="14"/>
          </p:nvPr>
        </p:nvSpPr>
        <p:spPr/>
      </p:sp>
      <p:pic>
        <p:nvPicPr>
          <p:cNvPr id="1026" name="Picture 2" descr="C:\Users\ashirts2\AppData\Local\Microsoft\Windows\Temporary Internet Files\Content.IE5\064ZC8O2\MP9004422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4958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98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additive="base">
                                        <p:cTn id="1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Surgeries That Can Cause Sexual Problems</a:t>
            </a:r>
            <a:endParaRPr lang="en-US" dirty="0"/>
          </a:p>
        </p:txBody>
      </p:sp>
      <p:sp>
        <p:nvSpPr>
          <p:cNvPr id="3" name="Text Placeholder 2"/>
          <p:cNvSpPr>
            <a:spLocks noGrp="1"/>
          </p:cNvSpPr>
          <p:nvPr>
            <p:ph type="body" idx="1"/>
          </p:nvPr>
        </p:nvSpPr>
        <p:spPr/>
        <p:txBody>
          <a:bodyPr/>
          <a:lstStyle/>
          <a:p>
            <a:pPr algn="ctr"/>
            <a:r>
              <a:rPr lang="en-US" b="1" u="sng" dirty="0" smtClean="0"/>
              <a:t>Pelvic Surgeries</a:t>
            </a:r>
            <a:endParaRPr lang="en-US" b="1" u="sng" dirty="0"/>
          </a:p>
        </p:txBody>
      </p:sp>
      <p:sp>
        <p:nvSpPr>
          <p:cNvPr id="4" name="Content Placeholder 3"/>
          <p:cNvSpPr>
            <a:spLocks noGrp="1"/>
          </p:cNvSpPr>
          <p:nvPr>
            <p:ph sz="half" idx="2"/>
          </p:nvPr>
        </p:nvSpPr>
        <p:spPr/>
        <p:txBody>
          <a:bodyPr>
            <a:normAutofit fontScale="92500" lnSpcReduction="10000"/>
          </a:bodyPr>
          <a:lstStyle/>
          <a:p>
            <a:pPr marL="0" indent="0" algn="ctr">
              <a:buNone/>
            </a:pPr>
            <a:endParaRPr lang="en-US" sz="1600" b="1" u="sng" dirty="0" smtClean="0">
              <a:solidFill>
                <a:schemeClr val="tx1"/>
              </a:solidFill>
              <a:latin typeface="Calisto MT" pitchFamily="18" charset="0"/>
            </a:endParaRPr>
          </a:p>
          <a:p>
            <a:pPr marL="0" indent="0" algn="ctr">
              <a:buNone/>
            </a:pPr>
            <a:r>
              <a:rPr lang="en-US" sz="1600" dirty="0" smtClean="0">
                <a:solidFill>
                  <a:schemeClr val="tx1"/>
                </a:solidFill>
                <a:latin typeface="Calisto MT" pitchFamily="18" charset="0"/>
              </a:rPr>
              <a:t>Hysterectomy</a:t>
            </a:r>
          </a:p>
          <a:p>
            <a:pPr marL="0" indent="0" algn="ctr">
              <a:buNone/>
            </a:pPr>
            <a:r>
              <a:rPr lang="en-US" sz="1600" dirty="0" smtClean="0">
                <a:solidFill>
                  <a:schemeClr val="tx1"/>
                </a:solidFill>
                <a:latin typeface="Calisto MT" pitchFamily="18" charset="0"/>
              </a:rPr>
              <a:t>Radical Hysterectomy</a:t>
            </a:r>
          </a:p>
          <a:p>
            <a:pPr marL="0" indent="0" algn="ctr">
              <a:buNone/>
            </a:pPr>
            <a:r>
              <a:rPr lang="en-US" sz="1600" dirty="0" smtClean="0">
                <a:solidFill>
                  <a:schemeClr val="tx1"/>
                </a:solidFill>
                <a:latin typeface="Calisto MT" pitchFamily="18" charset="0"/>
              </a:rPr>
              <a:t>Bilateral Salpingo-Oophorectomy</a:t>
            </a:r>
          </a:p>
          <a:p>
            <a:pPr marL="0" indent="0" algn="ctr">
              <a:buNone/>
            </a:pPr>
            <a:r>
              <a:rPr lang="en-US" sz="1600" dirty="0" smtClean="0">
                <a:solidFill>
                  <a:schemeClr val="tx1"/>
                </a:solidFill>
                <a:latin typeface="Calisto MT" pitchFamily="18" charset="0"/>
              </a:rPr>
              <a:t>Oophorectomy</a:t>
            </a:r>
          </a:p>
          <a:p>
            <a:pPr marL="0" indent="0" algn="ctr">
              <a:buNone/>
            </a:pPr>
            <a:r>
              <a:rPr lang="en-US" sz="1600" dirty="0" smtClean="0">
                <a:solidFill>
                  <a:schemeClr val="tx1"/>
                </a:solidFill>
                <a:latin typeface="Calisto MT" pitchFamily="18" charset="0"/>
              </a:rPr>
              <a:t>Vulvectomy</a:t>
            </a:r>
          </a:p>
          <a:p>
            <a:pPr marL="0" indent="0" algn="ctr">
              <a:buNone/>
            </a:pPr>
            <a:r>
              <a:rPr lang="en-US" sz="1600" dirty="0" smtClean="0">
                <a:solidFill>
                  <a:schemeClr val="tx1"/>
                </a:solidFill>
                <a:latin typeface="Calisto MT" pitchFamily="18" charset="0"/>
              </a:rPr>
              <a:t>Cystectomy</a:t>
            </a:r>
          </a:p>
          <a:p>
            <a:pPr marL="0" indent="0" algn="ctr">
              <a:buNone/>
            </a:pPr>
            <a:r>
              <a:rPr lang="en-US" sz="1600" dirty="0" smtClean="0">
                <a:solidFill>
                  <a:schemeClr val="tx1"/>
                </a:solidFill>
                <a:latin typeface="Calisto MT" pitchFamily="18" charset="0"/>
              </a:rPr>
              <a:t>Radical Cystectomy</a:t>
            </a:r>
          </a:p>
          <a:p>
            <a:pPr marL="0" indent="0" algn="ctr">
              <a:buNone/>
            </a:pPr>
            <a:r>
              <a:rPr lang="en-US" sz="1600" dirty="0" smtClean="0">
                <a:solidFill>
                  <a:schemeClr val="tx1"/>
                </a:solidFill>
                <a:latin typeface="Calisto MT" pitchFamily="18" charset="0"/>
              </a:rPr>
              <a:t>Bowel Surgery with Ostomy</a:t>
            </a:r>
          </a:p>
          <a:p>
            <a:pPr marL="0" indent="0" algn="ctr">
              <a:buNone/>
            </a:pPr>
            <a:r>
              <a:rPr lang="en-US" sz="1600" dirty="0" smtClean="0">
                <a:solidFill>
                  <a:schemeClr val="tx1"/>
                </a:solidFill>
                <a:latin typeface="Calisto MT" pitchFamily="18" charset="0"/>
              </a:rPr>
              <a:t>Total Pelvic Exenteration</a:t>
            </a:r>
          </a:p>
          <a:p>
            <a:pPr marL="0" indent="0" algn="ctr">
              <a:buNone/>
            </a:pPr>
            <a:endParaRPr lang="en-US" sz="1600" dirty="0" smtClean="0">
              <a:solidFill>
                <a:schemeClr val="tx1"/>
              </a:solidFill>
              <a:latin typeface="Calisto MT" pitchFamily="18" charset="0"/>
            </a:endParaRPr>
          </a:p>
          <a:p>
            <a:endParaRPr lang="en-US" sz="1600" b="1" u="sng" dirty="0">
              <a:solidFill>
                <a:schemeClr val="tx1"/>
              </a:solidFill>
              <a:latin typeface="Calisto MT" pitchFamily="18" charset="0"/>
            </a:endParaRPr>
          </a:p>
        </p:txBody>
      </p:sp>
      <p:sp>
        <p:nvSpPr>
          <p:cNvPr id="5" name="Text Placeholder 4"/>
          <p:cNvSpPr>
            <a:spLocks noGrp="1"/>
          </p:cNvSpPr>
          <p:nvPr>
            <p:ph type="body" sz="quarter" idx="3"/>
          </p:nvPr>
        </p:nvSpPr>
        <p:spPr/>
        <p:txBody>
          <a:bodyPr/>
          <a:lstStyle/>
          <a:p>
            <a:pPr algn="ctr"/>
            <a:r>
              <a:rPr lang="en-US" b="1" u="sng" dirty="0" smtClean="0"/>
              <a:t>Breast Surgeries</a:t>
            </a:r>
            <a:endParaRPr lang="en-US" b="1" u="sng" dirty="0"/>
          </a:p>
        </p:txBody>
      </p:sp>
      <p:sp>
        <p:nvSpPr>
          <p:cNvPr id="6" name="Content Placeholder 5"/>
          <p:cNvSpPr>
            <a:spLocks noGrp="1"/>
          </p:cNvSpPr>
          <p:nvPr>
            <p:ph sz="quarter" idx="4"/>
          </p:nvPr>
        </p:nvSpPr>
        <p:spPr/>
        <p:txBody>
          <a:bodyPr/>
          <a:lstStyle/>
          <a:p>
            <a:pPr marL="0" indent="0" algn="ctr">
              <a:buNone/>
            </a:pPr>
            <a:r>
              <a:rPr lang="en-US" dirty="0" smtClean="0">
                <a:solidFill>
                  <a:schemeClr val="tx1"/>
                </a:solidFill>
              </a:rPr>
              <a:t>Mastectomy</a:t>
            </a:r>
          </a:p>
          <a:p>
            <a:pPr marL="0" indent="0" algn="ctr">
              <a:buNone/>
            </a:pPr>
            <a:r>
              <a:rPr lang="en-US" dirty="0" smtClean="0">
                <a:solidFill>
                  <a:schemeClr val="tx1"/>
                </a:solidFill>
              </a:rPr>
              <a:t>Bilateral Mastectomy</a:t>
            </a:r>
          </a:p>
          <a:p>
            <a:pPr marL="0" indent="0" algn="ctr">
              <a:buNone/>
            </a:pPr>
            <a:r>
              <a:rPr lang="en-US" dirty="0" smtClean="0">
                <a:solidFill>
                  <a:schemeClr val="tx1"/>
                </a:solidFill>
              </a:rPr>
              <a:t>Bilateral Radical Mastectomy</a:t>
            </a:r>
          </a:p>
          <a:p>
            <a:pPr marL="0" indent="0" algn="ctr">
              <a:buNone/>
            </a:pPr>
            <a:r>
              <a:rPr lang="en-US" dirty="0" smtClean="0">
                <a:solidFill>
                  <a:schemeClr val="tx1"/>
                </a:solidFill>
              </a:rPr>
              <a:t>TRAM Flap Reconstruction</a:t>
            </a:r>
          </a:p>
          <a:p>
            <a:pPr marL="0" indent="0" algn="ctr">
              <a:buNone/>
            </a:pPr>
            <a:r>
              <a:rPr lang="en-US" dirty="0" smtClean="0">
                <a:solidFill>
                  <a:schemeClr val="tx1"/>
                </a:solidFill>
              </a:rPr>
              <a:t>Latissimus Flap Reconstruction</a:t>
            </a:r>
          </a:p>
          <a:p>
            <a:pPr marL="0" indent="0" algn="ctr">
              <a:buNone/>
            </a:pPr>
            <a:endParaRPr lang="en-US" dirty="0">
              <a:solidFill>
                <a:schemeClr val="tx1"/>
              </a:solidFill>
            </a:endParaRPr>
          </a:p>
          <a:p>
            <a:pPr marL="0" indent="0" algn="ctr">
              <a:buNone/>
            </a:pPr>
            <a:endParaRPr lang="en-US" dirty="0" smtClean="0">
              <a:solidFill>
                <a:schemeClr val="tx1"/>
              </a:solidFill>
            </a:endParaRPr>
          </a:p>
        </p:txBody>
      </p:sp>
    </p:spTree>
    <p:extLst>
      <p:ext uri="{BB962C8B-B14F-4D97-AF65-F5344CB8AC3E}">
        <p14:creationId xmlns:p14="http://schemas.microsoft.com/office/powerpoint/2010/main" val="297458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800" dirty="0" smtClean="0">
                <a:solidFill>
                  <a:schemeClr val="tx1">
                    <a:lumMod val="95000"/>
                    <a:lumOff val="5000"/>
                  </a:schemeClr>
                </a:solidFill>
              </a:rPr>
              <a:t>How Can Chemotherapy and Radiation affect My Sex Life?</a:t>
            </a:r>
            <a:br>
              <a:rPr lang="en-US" sz="1800" dirty="0" smtClean="0">
                <a:solidFill>
                  <a:schemeClr val="tx1">
                    <a:lumMod val="95000"/>
                    <a:lumOff val="5000"/>
                  </a:schemeClr>
                </a:solidFill>
              </a:rPr>
            </a:br>
            <a:endParaRPr lang="en-US" sz="1800" dirty="0">
              <a:solidFill>
                <a:schemeClr val="tx1">
                  <a:lumMod val="95000"/>
                  <a:lumOff val="5000"/>
                </a:schemeClr>
              </a:solidFill>
            </a:endParaRPr>
          </a:p>
        </p:txBody>
      </p:sp>
      <p:sp>
        <p:nvSpPr>
          <p:cNvPr id="3" name="Text Placeholder 2"/>
          <p:cNvSpPr>
            <a:spLocks noGrp="1"/>
          </p:cNvSpPr>
          <p:nvPr>
            <p:ph type="body" sz="half" idx="2"/>
          </p:nvPr>
        </p:nvSpPr>
        <p:spPr/>
        <p:txBody>
          <a:bodyPr/>
          <a:lstStyle/>
          <a:p>
            <a:pPr algn="ctr"/>
            <a:r>
              <a:rPr lang="en-US" dirty="0" smtClean="0">
                <a:solidFill>
                  <a:schemeClr val="tx1"/>
                </a:solidFill>
              </a:rPr>
              <a:t>Chemotherapy can cause a person to become weak, nauseated, and lose weight.  There can also be significant hair loss and these changes can be devastating to a woman.  Radiation can cause pain, burns and fatigue.  While a woman is undergoing chemotherapy and/or radiation treatments, a doctor should be consulted about the patient’s ability to have sex.</a:t>
            </a:r>
            <a:endParaRPr lang="en-US" dirty="0">
              <a:solidFill>
                <a:schemeClr val="tx1"/>
              </a:solidFill>
            </a:endParaRPr>
          </a:p>
        </p:txBody>
      </p:sp>
      <p:sp>
        <p:nvSpPr>
          <p:cNvPr id="4" name="Picture Placeholder 3"/>
          <p:cNvSpPr>
            <a:spLocks noGrp="1"/>
          </p:cNvSpPr>
          <p:nvPr>
            <p:ph type="pic" sz="quarter" idx="14"/>
          </p:nvPr>
        </p:nvSpPr>
        <p:spPr/>
      </p:sp>
      <p:sp>
        <p:nvSpPr>
          <p:cNvPr id="5" name="Rectangle 4"/>
          <p:cNvSpPr/>
          <p:nvPr/>
        </p:nvSpPr>
        <p:spPr>
          <a:xfrm>
            <a:off x="4876800" y="1600200"/>
            <a:ext cx="34290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descr="C:\Users\ashirts2\AppData\Local\Microsoft\Windows\Temporary Internet Files\Content.IE5\TH9TESH3\MP9003372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1115291"/>
            <a:ext cx="3429000" cy="480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11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Questions asked by Women</a:t>
            </a:r>
            <a:endParaRPr lang="en-US" dirty="0"/>
          </a:p>
        </p:txBody>
      </p:sp>
      <p:sp>
        <p:nvSpPr>
          <p:cNvPr id="3" name="Oval 2"/>
          <p:cNvSpPr/>
          <p:nvPr/>
        </p:nvSpPr>
        <p:spPr>
          <a:xfrm>
            <a:off x="381000" y="1524000"/>
            <a:ext cx="19050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is a normal sex life?</a:t>
            </a:r>
            <a:endParaRPr lang="en-US" dirty="0">
              <a:solidFill>
                <a:schemeClr val="tx1"/>
              </a:solidFill>
            </a:endParaRPr>
          </a:p>
        </p:txBody>
      </p:sp>
      <p:sp>
        <p:nvSpPr>
          <p:cNvPr id="4" name="Oval 3"/>
          <p:cNvSpPr/>
          <p:nvPr/>
        </p:nvSpPr>
        <p:spPr>
          <a:xfrm>
            <a:off x="6629399" y="1550719"/>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Will I still be able to have children?</a:t>
            </a:r>
            <a:endParaRPr lang="en-US" dirty="0">
              <a:solidFill>
                <a:schemeClr val="tx1"/>
              </a:solidFill>
            </a:endParaRPr>
          </a:p>
        </p:txBody>
      </p:sp>
      <p:sp>
        <p:nvSpPr>
          <p:cNvPr id="5" name="Oval 4"/>
          <p:cNvSpPr/>
          <p:nvPr/>
        </p:nvSpPr>
        <p:spPr>
          <a:xfrm>
            <a:off x="3429000" y="5334000"/>
            <a:ext cx="2895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Can I have sex during treatment?</a:t>
            </a:r>
            <a:endParaRPr lang="en-US" dirty="0">
              <a:solidFill>
                <a:schemeClr val="tx1"/>
              </a:solidFill>
            </a:endParaRPr>
          </a:p>
        </p:txBody>
      </p:sp>
      <p:sp>
        <p:nvSpPr>
          <p:cNvPr id="6" name="Oval 5"/>
          <p:cNvSpPr/>
          <p:nvPr/>
        </p:nvSpPr>
        <p:spPr>
          <a:xfrm>
            <a:off x="3810000" y="1842073"/>
            <a:ext cx="1676400"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Will my partner still want me?</a:t>
            </a:r>
            <a:endParaRPr lang="en-US" dirty="0">
              <a:solidFill>
                <a:schemeClr val="tx1"/>
              </a:solidFill>
            </a:endParaRPr>
          </a:p>
        </p:txBody>
      </p:sp>
      <p:sp>
        <p:nvSpPr>
          <p:cNvPr id="7" name="Oval 6"/>
          <p:cNvSpPr/>
          <p:nvPr/>
        </p:nvSpPr>
        <p:spPr>
          <a:xfrm>
            <a:off x="685800" y="3865418"/>
            <a:ext cx="21336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Will I function normally after treatment?</a:t>
            </a:r>
            <a:endParaRPr lang="en-US" dirty="0">
              <a:solidFill>
                <a:schemeClr val="tx1"/>
              </a:solidFill>
            </a:endParaRPr>
          </a:p>
        </p:txBody>
      </p:sp>
      <p:sp>
        <p:nvSpPr>
          <p:cNvPr id="8" name="Oval 7"/>
          <p:cNvSpPr/>
          <p:nvPr/>
        </p:nvSpPr>
        <p:spPr>
          <a:xfrm>
            <a:off x="6705600" y="3865418"/>
            <a:ext cx="1904999"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will sex be different after treatment?</a:t>
            </a:r>
            <a:endParaRPr lang="en-US" dirty="0">
              <a:solidFill>
                <a:schemeClr val="tx1"/>
              </a:solidFill>
            </a:endParaRPr>
          </a:p>
        </p:txBody>
      </p:sp>
    </p:spTree>
    <p:extLst>
      <p:ext uri="{BB962C8B-B14F-4D97-AF65-F5344CB8AC3E}">
        <p14:creationId xmlns:p14="http://schemas.microsoft.com/office/powerpoint/2010/main" val="1056964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lumMod val="75000"/>
                  </a:schemeClr>
                </a:solidFill>
                <a:latin typeface="Cooper Black" pitchFamily="18" charset="0"/>
              </a:rPr>
              <a:t>What is a normal sex life?</a:t>
            </a:r>
            <a:br>
              <a:rPr lang="en-US" dirty="0" smtClean="0">
                <a:solidFill>
                  <a:schemeClr val="tx2">
                    <a:lumMod val="75000"/>
                  </a:schemeClr>
                </a:solidFill>
                <a:latin typeface="Cooper Black" pitchFamily="18" charset="0"/>
              </a:rPr>
            </a:br>
            <a:endParaRPr lang="en-US" dirty="0">
              <a:solidFill>
                <a:schemeClr val="tx2">
                  <a:lumMod val="75000"/>
                </a:schemeClr>
              </a:solidFill>
              <a:latin typeface="Cooper Black" pitchFamily="18" charset="0"/>
            </a:endParaRPr>
          </a:p>
        </p:txBody>
      </p:sp>
      <p:sp>
        <p:nvSpPr>
          <p:cNvPr id="4" name="Text Placeholder 3"/>
          <p:cNvSpPr>
            <a:spLocks noGrp="1"/>
          </p:cNvSpPr>
          <p:nvPr>
            <p:ph type="body" sz="half" idx="2"/>
          </p:nvPr>
        </p:nvSpPr>
        <p:spPr/>
        <p:txBody>
          <a:bodyPr>
            <a:normAutofit/>
          </a:bodyPr>
          <a:lstStyle/>
          <a:p>
            <a:pPr algn="ctr"/>
            <a:endParaRPr lang="en-US" sz="1600" dirty="0" smtClean="0">
              <a:solidFill>
                <a:schemeClr val="tx1"/>
              </a:solidFill>
            </a:endParaRPr>
          </a:p>
          <a:p>
            <a:pPr algn="ctr"/>
            <a:r>
              <a:rPr lang="en-US" sz="1600" dirty="0" smtClean="0">
                <a:solidFill>
                  <a:schemeClr val="tx1"/>
                </a:solidFill>
              </a:rPr>
              <a:t>While “normal” is a relative term, a normal sex life consist of whatever gives you and your partner pleasure.  It is something that both partners should agree upon.  This “normal sex life” can be redefined as the couple ages or as health issues impact a couple’s situation.</a:t>
            </a:r>
            <a:endParaRPr lang="en-US" sz="1600" dirty="0">
              <a:solidFill>
                <a:schemeClr val="tx1"/>
              </a:solidFill>
            </a:endParaRPr>
          </a:p>
        </p:txBody>
      </p:sp>
      <p:pic>
        <p:nvPicPr>
          <p:cNvPr id="1026" name="Picture 2" descr="C:\Users\ashirts2\AppData\Local\Microsoft\Windows\Temporary Internet Files\Content.IE5\LDTMILHA\MP90044428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14583" y="1538129"/>
            <a:ext cx="2156460" cy="32308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286000" y="76200"/>
            <a:ext cx="5105400" cy="1219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lgerian" pitchFamily="82" charset="0"/>
              </a:rPr>
              <a:t>How will Sex be different after surgery?</a:t>
            </a:r>
            <a:endParaRPr lang="en-US" sz="2400" dirty="0">
              <a:solidFill>
                <a:schemeClr val="tx1"/>
              </a:solidFill>
              <a:latin typeface="Algerian" pitchFamily="82" charset="0"/>
            </a:endParaRPr>
          </a:p>
        </p:txBody>
      </p:sp>
      <p:pic>
        <p:nvPicPr>
          <p:cNvPr id="2050" name="Picture 2" descr="C:\Users\ashirts2\AppData\Local\Microsoft\Windows\Temporary Internet Files\Content.IE5\X8VLKF3J\MP9004383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90057"/>
            <a:ext cx="2740152" cy="392974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648200" y="1807028"/>
            <a:ext cx="39624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Certain surgeries can cause different changes within a woman’s body.  With removal of ovaries, a woman can be forced into early menopause.  This can bring about vaginal dryness and decreased libido.  There are several brands of lubricants that be used on a daily basis and during intercourse. Hormone replacement therapy might also be an option and should be discussed with a physician.  For surgeries that cause changes in appearance, like a cystectomy, sex might be more difficult but not impossible.  A woman must feel comfortable with the changes in her body in order to feel desirable.  This takes patience, support and understanding from the woman’s partner for the woman to overcome these changes.  Counseling and therapy might also be appropriate in order to establish a new sexual relationship. </a:t>
            </a:r>
            <a:endParaRPr lang="en-US" sz="1200" dirty="0">
              <a:solidFill>
                <a:schemeClr val="tx1"/>
              </a:solidFill>
            </a:endParaRPr>
          </a:p>
        </p:txBody>
      </p:sp>
    </p:spTree>
    <p:extLst>
      <p:ext uri="{BB962C8B-B14F-4D97-AF65-F5344CB8AC3E}">
        <p14:creationId xmlns:p14="http://schemas.microsoft.com/office/powerpoint/2010/main" val="2900875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2215</TotalTime>
  <Words>2172</Words>
  <Application>Microsoft Office PowerPoint</Application>
  <PresentationFormat>On-screen Show (4:3)</PresentationFormat>
  <Paragraphs>149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Spring</vt:lpstr>
      <vt:lpstr>Hope for the Future</vt:lpstr>
      <vt:lpstr>By Amanda Staker Shirts</vt:lpstr>
      <vt:lpstr>The Importance of Sex </vt:lpstr>
      <vt:lpstr>How Treatments Can Effect a Woman’s Sexuality</vt:lpstr>
      <vt:lpstr>Common Surgeries That Can Cause Sexual Problems</vt:lpstr>
      <vt:lpstr>How Can Chemotherapy and Radiation affect My Sex Life? </vt:lpstr>
      <vt:lpstr>Common Questions asked by Women</vt:lpstr>
      <vt:lpstr>What is a normal sex life? </vt:lpstr>
      <vt:lpstr>PowerPoint Presentation</vt:lpstr>
      <vt:lpstr>PowerPoint Presentation</vt:lpstr>
      <vt:lpstr>Can I Have Sex During Treatment? </vt:lpstr>
      <vt:lpstr>Will I still be able to have children?</vt:lpstr>
      <vt:lpstr>PowerPoint Presentation</vt:lpstr>
      <vt:lpstr>PowerPoint Presentation</vt:lpstr>
      <vt:lpstr>PowerPoint Presentation</vt:lpstr>
      <vt:lpstr>How Are Men Effected By Treatment?</vt:lpstr>
      <vt:lpstr>PowerPoint Presentation</vt:lpstr>
      <vt:lpstr>Chemotherapy and Radiation</vt:lpstr>
      <vt:lpstr>Common Question asked by Men</vt:lpstr>
      <vt:lpstr>Will I Be Able to Have Sex During Treatment?</vt:lpstr>
      <vt:lpstr>PowerPoint Presentation</vt:lpstr>
      <vt:lpstr>PowerPoint Presentation</vt:lpstr>
      <vt:lpstr>PowerPoint Presentation</vt:lpstr>
      <vt:lpstr>Will My Partner Still Want 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for the Future</dc:title>
  <dc:creator>Amanda Shirts</dc:creator>
  <cp:lastModifiedBy>Amanda Shirts</cp:lastModifiedBy>
  <cp:revision>76</cp:revision>
  <dcterms:created xsi:type="dcterms:W3CDTF">2012-11-04T01:38:36Z</dcterms:created>
  <dcterms:modified xsi:type="dcterms:W3CDTF">2012-11-14T21:41:06Z</dcterms:modified>
</cp:coreProperties>
</file>